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6"/>
  </p:notesMasterIdLst>
  <p:sldIdLst>
    <p:sldId id="267" r:id="rId2"/>
    <p:sldId id="282" r:id="rId3"/>
    <p:sldId id="308" r:id="rId4"/>
    <p:sldId id="280" r:id="rId5"/>
    <p:sldId id="281" r:id="rId6"/>
    <p:sldId id="306" r:id="rId7"/>
    <p:sldId id="305" r:id="rId8"/>
    <p:sldId id="307" r:id="rId9"/>
    <p:sldId id="309" r:id="rId10"/>
    <p:sldId id="283" r:id="rId11"/>
    <p:sldId id="310" r:id="rId12"/>
    <p:sldId id="301" r:id="rId13"/>
    <p:sldId id="303" r:id="rId14"/>
    <p:sldId id="285" r:id="rId15"/>
    <p:sldId id="286" r:id="rId16"/>
    <p:sldId id="289" r:id="rId17"/>
    <p:sldId id="290" r:id="rId18"/>
    <p:sldId id="311" r:id="rId19"/>
    <p:sldId id="291" r:id="rId20"/>
    <p:sldId id="292" r:id="rId21"/>
    <p:sldId id="312" r:id="rId22"/>
    <p:sldId id="293" r:id="rId23"/>
    <p:sldId id="294" r:id="rId24"/>
    <p:sldId id="304" r:id="rId25"/>
    <p:sldId id="295" r:id="rId26"/>
    <p:sldId id="313" r:id="rId27"/>
    <p:sldId id="296" r:id="rId28"/>
    <p:sldId id="314" r:id="rId29"/>
    <p:sldId id="297" r:id="rId30"/>
    <p:sldId id="315" r:id="rId31"/>
    <p:sldId id="298" r:id="rId32"/>
    <p:sldId id="299" r:id="rId33"/>
    <p:sldId id="300" r:id="rId34"/>
    <p:sldId id="31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86" d="100"/>
          <a:sy n="86" d="100"/>
        </p:scale>
        <p:origin x="9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9AFF3E-F358-4497-A064-263407455F3F}" type="datetimeFigureOut">
              <a:rPr lang="en-SG" smtClean="0"/>
              <a:t>19/11/2017</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A7A24-2F82-4D50-A9B2-A7FFF0D7FB13}" type="slidenum">
              <a:rPr lang="en-SG" smtClean="0"/>
              <a:t>‹#›</a:t>
            </a:fld>
            <a:endParaRPr lang="en-SG"/>
          </a:p>
        </p:txBody>
      </p:sp>
    </p:spTree>
    <p:extLst>
      <p:ext uri="{BB962C8B-B14F-4D97-AF65-F5344CB8AC3E}">
        <p14:creationId xmlns:p14="http://schemas.microsoft.com/office/powerpoint/2010/main" val="3179814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1700" lvl="0" indent="-295275" rtl="0">
              <a:lnSpc>
                <a:spcPct val="150000"/>
              </a:lnSpc>
              <a:spcBef>
                <a:spcPts val="300"/>
              </a:spcBef>
              <a:spcAft>
                <a:spcPts val="100"/>
              </a:spcAft>
              <a:buClr>
                <a:srgbClr val="252525"/>
              </a:buClr>
              <a:buSzPct val="95454"/>
              <a:buAutoNum type="arabicPeriod"/>
            </a:pPr>
            <a:r>
              <a:rPr lang="en-SG" sz="1050" dirty="0">
                <a:solidFill>
                  <a:srgbClr val="252525"/>
                </a:solidFill>
              </a:rPr>
              <a:t>Notes: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Please present in this sequence.</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You will have 10 minutes for your presentation. Decide wisely on how much time you want to allocate on each section. Make sure to do several dry runs so that you know how long your presentation actually takes.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Not everyone in the team needs to present but the whole team must be present during the presentation.</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Everyone is expected to answer questions.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Questions can be directed to the team in general or any particular member of the team.</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The order of the presentation will be random.</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The presentation time will start whether or not all team members are present.</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No formal attire required.</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Participation will be judged based on the quality of the questions asked during the Q&amp;A sessions.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Read the additional slides (in eLearn) for additional information about the presentation.</a:t>
            </a:r>
          </a:p>
          <a:p>
            <a:pPr lvl="0">
              <a:spcBef>
                <a:spcPts val="0"/>
              </a:spcBef>
              <a:buNone/>
            </a:pPr>
            <a:endParaRPr lang="en-SG" dirty="0"/>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1</a:t>
            </a:fld>
            <a:endParaRPr lang="en-US"/>
          </a:p>
        </p:txBody>
      </p:sp>
    </p:spTree>
    <p:extLst>
      <p:ext uri="{BB962C8B-B14F-4D97-AF65-F5344CB8AC3E}">
        <p14:creationId xmlns:p14="http://schemas.microsoft.com/office/powerpoint/2010/main" val="76258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CB7E9CC-4BDD-4BEA-8C3C-345D1591ACD1}" type="datetimeFigureOut">
              <a:rPr lang="en-SG" smtClean="0"/>
              <a:t>19/11/2017</a:t>
            </a:fld>
            <a:endParaRPr lang="en-SG"/>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FE59461-901B-406B-92AC-073A2155F132}" type="slidenum">
              <a:rPr lang="en-SG" smtClean="0"/>
              <a:t>‹#›</a:t>
            </a:fld>
            <a:endParaRPr lang="en-SG"/>
          </a:p>
        </p:txBody>
      </p:sp>
    </p:spTree>
    <p:extLst>
      <p:ext uri="{BB962C8B-B14F-4D97-AF65-F5344CB8AC3E}">
        <p14:creationId xmlns:p14="http://schemas.microsoft.com/office/powerpoint/2010/main" val="312840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7E9CC-4BDD-4BEA-8C3C-345D1591ACD1}" type="datetimeFigureOut">
              <a:rPr lang="en-SG" smtClean="0"/>
              <a:t>19/11/2017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408610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3CB7E9CC-4BDD-4BEA-8C3C-345D1591ACD1}" type="datetimeFigureOut">
              <a:rPr lang="en-SG" smtClean="0"/>
              <a:t>19/11/2017</a:t>
            </a:fld>
            <a:endParaRPr lang="en-SG"/>
          </a:p>
        </p:txBody>
      </p:sp>
      <p:sp>
        <p:nvSpPr>
          <p:cNvPr id="5" name="Footer Placeholder 4"/>
          <p:cNvSpPr>
            <a:spLocks noGrp="1"/>
          </p:cNvSpPr>
          <p:nvPr>
            <p:ph type="ftr" sz="quarter" idx="11"/>
          </p:nvPr>
        </p:nvSpPr>
        <p:spPr>
          <a:xfrm>
            <a:off x="581192" y="5951810"/>
            <a:ext cx="5922209" cy="365125"/>
          </a:xfrm>
        </p:spPr>
        <p:txBody>
          <a:bodyPr/>
          <a:lstStyle/>
          <a:p>
            <a:endParaRPr lang="en-SG"/>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FE59461-901B-406B-92AC-073A2155F132}" type="slidenum">
              <a:rPr lang="en-SG" smtClean="0"/>
              <a:t>‹#›</a:t>
            </a:fld>
            <a:endParaRPr lang="en-SG"/>
          </a:p>
        </p:txBody>
      </p:sp>
    </p:spTree>
    <p:extLst>
      <p:ext uri="{BB962C8B-B14F-4D97-AF65-F5344CB8AC3E}">
        <p14:creationId xmlns:p14="http://schemas.microsoft.com/office/powerpoint/2010/main" val="1242038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7E9CC-4BDD-4BEA-8C3C-345D1591ACD1}" type="datetimeFigureOut">
              <a:rPr lang="en-SG" smtClean="0"/>
              <a:t>19/11/2017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14979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CB7E9CC-4BDD-4BEA-8C3C-345D1591ACD1}" type="datetimeFigureOut">
              <a:rPr lang="en-SG" smtClean="0"/>
              <a:t>19/11/2017</a:t>
            </a:fld>
            <a:endParaRPr lang="en-SG"/>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FE59461-901B-406B-92AC-073A2155F132}" type="slidenum">
              <a:rPr lang="en-SG" smtClean="0"/>
              <a:t>‹#›</a:t>
            </a:fld>
            <a:endParaRPr lang="en-SG"/>
          </a:p>
        </p:txBody>
      </p:sp>
    </p:spTree>
    <p:extLst>
      <p:ext uri="{BB962C8B-B14F-4D97-AF65-F5344CB8AC3E}">
        <p14:creationId xmlns:p14="http://schemas.microsoft.com/office/powerpoint/2010/main" val="36025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7E9CC-4BDD-4BEA-8C3C-345D1591ACD1}" type="datetimeFigureOut">
              <a:rPr lang="en-SG" smtClean="0"/>
              <a:t>19/11/2017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397552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7E9CC-4BDD-4BEA-8C3C-345D1591ACD1}" type="datetimeFigureOut">
              <a:rPr lang="en-SG" smtClean="0"/>
              <a:t>19/11/2017</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1472001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7E9CC-4BDD-4BEA-8C3C-345D1591ACD1}" type="datetimeFigureOut">
              <a:rPr lang="en-SG" smtClean="0"/>
              <a:t>19/11/2017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2613200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7E9CC-4BDD-4BEA-8C3C-345D1591ACD1}" type="datetimeFigureOut">
              <a:rPr lang="en-SG" smtClean="0"/>
              <a:t>19/11/2017</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204649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CB7E9CC-4BDD-4BEA-8C3C-345D1591ACD1}" type="datetimeFigureOut">
              <a:rPr lang="en-SG" smtClean="0"/>
              <a:t>19/11/2017</a:t>
            </a:fld>
            <a:endParaRPr lang="en-SG"/>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SG"/>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9FE59461-901B-406B-92AC-073A2155F132}" type="slidenum">
              <a:rPr lang="en-SG" smtClean="0"/>
              <a:t>‹#›</a:t>
            </a:fld>
            <a:endParaRPr lang="en-SG"/>
          </a:p>
        </p:txBody>
      </p:sp>
    </p:spTree>
    <p:extLst>
      <p:ext uri="{BB962C8B-B14F-4D97-AF65-F5344CB8AC3E}">
        <p14:creationId xmlns:p14="http://schemas.microsoft.com/office/powerpoint/2010/main" val="4197539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7E9CC-4BDD-4BEA-8C3C-345D1591ACD1}" type="datetimeFigureOut">
              <a:rPr lang="en-SG" smtClean="0"/>
              <a:t>19/11/2017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240758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3CB7E9CC-4BDD-4BEA-8C3C-345D1591ACD1}" type="datetimeFigureOut">
              <a:rPr lang="en-SG" smtClean="0"/>
              <a:t>19/11/2017</a:t>
            </a:fld>
            <a:endParaRPr lang="en-SG"/>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SG"/>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9FE59461-901B-406B-92AC-073A2155F132}" type="slidenum">
              <a:rPr lang="en-SG" smtClean="0"/>
              <a:t>‹#›</a:t>
            </a:fld>
            <a:endParaRPr lang="en-SG"/>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6488164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54E22F-E1AA-430A-AD85-3F9DB6F812C3}"/>
              </a:ext>
            </a:extLst>
          </p:cNvPr>
          <p:cNvSpPr>
            <a:spLocks noGrp="1"/>
          </p:cNvSpPr>
          <p:nvPr>
            <p:ph type="ctrTitle"/>
          </p:nvPr>
        </p:nvSpPr>
        <p:spPr/>
        <p:txBody>
          <a:bodyPr/>
          <a:lstStyle/>
          <a:p>
            <a:r>
              <a:rPr lang="en-SG" dirty="0"/>
              <a:t>G6T3 – Young Tau Foo</a:t>
            </a:r>
            <a:endParaRPr lang="en-US" dirty="0"/>
          </a:p>
        </p:txBody>
      </p:sp>
      <p:sp>
        <p:nvSpPr>
          <p:cNvPr id="3" name="Subtitle 2">
            <a:extLst>
              <a:ext uri="{FF2B5EF4-FFF2-40B4-BE49-F238E27FC236}">
                <a16:creationId xmlns:a16="http://schemas.microsoft.com/office/drawing/2014/main" xmlns="" id="{B9F211CF-E2EC-4093-B333-FF890B0ED99C}"/>
              </a:ext>
            </a:extLst>
          </p:cNvPr>
          <p:cNvSpPr>
            <a:spLocks noGrp="1"/>
          </p:cNvSpPr>
          <p:nvPr>
            <p:ph type="subTitle" idx="1"/>
          </p:nvPr>
        </p:nvSpPr>
        <p:spPr/>
        <p:txBody>
          <a:bodyPr/>
          <a:lstStyle/>
          <a:p>
            <a:r>
              <a:rPr lang="en-SG" dirty="0"/>
              <a:t>Final presentation</a:t>
            </a:r>
            <a:endParaRPr lang="en-US" dirty="0"/>
          </a:p>
        </p:txBody>
      </p:sp>
      <p:pic>
        <p:nvPicPr>
          <p:cNvPr id="4" name="Picture 3">
            <a:extLst>
              <a:ext uri="{FF2B5EF4-FFF2-40B4-BE49-F238E27FC236}">
                <a16:creationId xmlns:a16="http://schemas.microsoft.com/office/drawing/2014/main" xmlns="" id="{24AD8580-A319-4244-B300-A274361E7319}"/>
              </a:ext>
            </a:extLst>
          </p:cNvPr>
          <p:cNvPicPr>
            <a:picLocks noChangeAspect="1"/>
          </p:cNvPicPr>
          <p:nvPr/>
        </p:nvPicPr>
        <p:blipFill>
          <a:blip r:embed="rId3"/>
          <a:stretch>
            <a:fillRect/>
          </a:stretch>
        </p:blipFill>
        <p:spPr>
          <a:xfrm>
            <a:off x="5407380" y="4727753"/>
            <a:ext cx="1656000" cy="1656000"/>
          </a:xfrm>
          <a:prstGeom prst="rect">
            <a:avLst/>
          </a:prstGeom>
        </p:spPr>
      </p:pic>
      <p:pic>
        <p:nvPicPr>
          <p:cNvPr id="5" name="Picture 4">
            <a:extLst>
              <a:ext uri="{FF2B5EF4-FFF2-40B4-BE49-F238E27FC236}">
                <a16:creationId xmlns:a16="http://schemas.microsoft.com/office/drawing/2014/main" xmlns="" id="{4F2F9D8D-A99F-44E9-8A59-5466EC96E0BD}"/>
              </a:ext>
            </a:extLst>
          </p:cNvPr>
          <p:cNvPicPr>
            <a:picLocks noChangeAspect="1"/>
          </p:cNvPicPr>
          <p:nvPr/>
        </p:nvPicPr>
        <p:blipFill>
          <a:blip r:embed="rId4"/>
          <a:stretch>
            <a:fillRect/>
          </a:stretch>
        </p:blipFill>
        <p:spPr>
          <a:xfrm>
            <a:off x="5407380" y="3085765"/>
            <a:ext cx="1656000" cy="1656000"/>
          </a:xfrm>
          <a:prstGeom prst="rect">
            <a:avLst/>
          </a:prstGeom>
        </p:spPr>
      </p:pic>
      <p:pic>
        <p:nvPicPr>
          <p:cNvPr id="6" name="Picture 5">
            <a:extLst>
              <a:ext uri="{FF2B5EF4-FFF2-40B4-BE49-F238E27FC236}">
                <a16:creationId xmlns:a16="http://schemas.microsoft.com/office/drawing/2014/main" xmlns="" id="{6B37E9CB-5038-4B0A-B666-06048AB7CF0D}"/>
              </a:ext>
            </a:extLst>
          </p:cNvPr>
          <p:cNvPicPr>
            <a:picLocks noChangeAspect="1"/>
          </p:cNvPicPr>
          <p:nvPr/>
        </p:nvPicPr>
        <p:blipFill>
          <a:blip r:embed="rId5"/>
          <a:stretch>
            <a:fillRect/>
          </a:stretch>
        </p:blipFill>
        <p:spPr>
          <a:xfrm>
            <a:off x="3751380" y="4727751"/>
            <a:ext cx="1656000" cy="1656000"/>
          </a:xfrm>
          <a:prstGeom prst="rect">
            <a:avLst/>
          </a:prstGeom>
        </p:spPr>
      </p:pic>
      <p:pic>
        <p:nvPicPr>
          <p:cNvPr id="7" name="Picture 6">
            <a:extLst>
              <a:ext uri="{FF2B5EF4-FFF2-40B4-BE49-F238E27FC236}">
                <a16:creationId xmlns:a16="http://schemas.microsoft.com/office/drawing/2014/main" xmlns="" id="{5297FB56-DE99-4C7F-9A4A-E944A678794A}"/>
              </a:ext>
            </a:extLst>
          </p:cNvPr>
          <p:cNvPicPr>
            <a:picLocks noChangeAspect="1"/>
          </p:cNvPicPr>
          <p:nvPr/>
        </p:nvPicPr>
        <p:blipFill>
          <a:blip r:embed="rId6"/>
          <a:stretch>
            <a:fillRect/>
          </a:stretch>
        </p:blipFill>
        <p:spPr>
          <a:xfrm>
            <a:off x="3751380" y="3085765"/>
            <a:ext cx="1656000" cy="1656000"/>
          </a:xfrm>
          <a:prstGeom prst="rect">
            <a:avLst/>
          </a:prstGeom>
        </p:spPr>
      </p:pic>
      <p:pic>
        <p:nvPicPr>
          <p:cNvPr id="8" name="Picture 7">
            <a:extLst>
              <a:ext uri="{FF2B5EF4-FFF2-40B4-BE49-F238E27FC236}">
                <a16:creationId xmlns:a16="http://schemas.microsoft.com/office/drawing/2014/main" xmlns="" id="{2D0DD0C2-D813-4208-811A-6A878E7F4C0C}"/>
              </a:ext>
            </a:extLst>
          </p:cNvPr>
          <p:cNvPicPr>
            <a:picLocks noChangeAspect="1"/>
          </p:cNvPicPr>
          <p:nvPr/>
        </p:nvPicPr>
        <p:blipFill>
          <a:blip r:embed="rId7"/>
          <a:stretch>
            <a:fillRect/>
          </a:stretch>
        </p:blipFill>
        <p:spPr>
          <a:xfrm>
            <a:off x="451884" y="3085765"/>
            <a:ext cx="3297986" cy="3297986"/>
          </a:xfrm>
          <a:prstGeom prst="rect">
            <a:avLst/>
          </a:prstGeom>
        </p:spPr>
      </p:pic>
      <p:pic>
        <p:nvPicPr>
          <p:cNvPr id="7170" name="Picture 2" descr="https://seeklogo.com/images/I/instagram-logo-A807AD378B-seeklogo.com.png">
            <a:extLst>
              <a:ext uri="{FF2B5EF4-FFF2-40B4-BE49-F238E27FC236}">
                <a16:creationId xmlns:a16="http://schemas.microsoft.com/office/drawing/2014/main" xmlns="" id="{76688CE5-108E-4242-9BD3-5A3C4386A1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1884" y="6515239"/>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F76D4671-AF96-4172-9DB1-B359EE9D14DC}"/>
              </a:ext>
            </a:extLst>
          </p:cNvPr>
          <p:cNvSpPr txBox="1"/>
          <p:nvPr/>
        </p:nvSpPr>
        <p:spPr>
          <a:xfrm>
            <a:off x="595492" y="6465633"/>
            <a:ext cx="1124127" cy="261610"/>
          </a:xfrm>
          <a:prstGeom prst="rect">
            <a:avLst/>
          </a:prstGeom>
          <a:noFill/>
        </p:spPr>
        <p:txBody>
          <a:bodyPr wrap="square" rtlCol="0">
            <a:spAutoFit/>
          </a:bodyPr>
          <a:lstStyle/>
          <a:p>
            <a:r>
              <a:rPr lang="en-SG" sz="1100" dirty="0" err="1">
                <a:latin typeface="Roboto" panose="02000000000000000000" pitchFamily="2" charset="0"/>
                <a:ea typeface="Roboto" panose="02000000000000000000" pitchFamily="2" charset="0"/>
                <a:cs typeface="Roboto" panose="02000000000000000000" pitchFamily="2" charset="0"/>
              </a:rPr>
              <a:t>young.tau.foo</a:t>
            </a:r>
            <a:endParaRPr lang="en-US" sz="11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5963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Improvements from week 10 progress updates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14746900"/>
              </p:ext>
            </p:extLst>
          </p:nvPr>
        </p:nvGraphicFramePr>
        <p:xfrm>
          <a:off x="581025" y="2227263"/>
          <a:ext cx="7989888" cy="3479800"/>
        </p:xfrm>
        <a:graphic>
          <a:graphicData uri="http://schemas.openxmlformats.org/drawingml/2006/table">
            <a:tbl>
              <a:tblPr firstRow="1" bandRow="1">
                <a:tableStyleId>{5C22544A-7EE6-4342-B048-85BDC9FD1C3A}</a:tableStyleId>
              </a:tblPr>
              <a:tblGrid>
                <a:gridCol w="3994944">
                  <a:extLst>
                    <a:ext uri="{9D8B030D-6E8A-4147-A177-3AD203B41FA5}">
                      <a16:colId xmlns:a16="http://schemas.microsoft.com/office/drawing/2014/main" xmlns="" val="20000"/>
                    </a:ext>
                  </a:extLst>
                </a:gridCol>
                <a:gridCol w="3994944">
                  <a:extLst>
                    <a:ext uri="{9D8B030D-6E8A-4147-A177-3AD203B41FA5}">
                      <a16:colId xmlns:a16="http://schemas.microsoft.com/office/drawing/2014/main" xmlns="" val="20001"/>
                    </a:ext>
                  </a:extLst>
                </a:gridCol>
              </a:tblGrid>
              <a:tr h="370840">
                <a:tc>
                  <a:txBody>
                    <a:bodyPr/>
                    <a:lstStyle/>
                    <a:p>
                      <a:pPr algn="ctr"/>
                      <a:r>
                        <a:rPr lang="en-SG" dirty="0"/>
                        <a:t>Comments</a:t>
                      </a:r>
                      <a:r>
                        <a:rPr lang="en-SG" baseline="0" dirty="0"/>
                        <a:t> received </a:t>
                      </a:r>
                      <a:endParaRPr lang="en-SG" dirty="0"/>
                    </a:p>
                  </a:txBody>
                  <a:tcPr/>
                </a:tc>
                <a:tc>
                  <a:txBody>
                    <a:bodyPr/>
                    <a:lstStyle/>
                    <a:p>
                      <a:pPr algn="ctr"/>
                      <a:r>
                        <a:rPr lang="en-SG" dirty="0"/>
                        <a:t>Improvement</a:t>
                      </a:r>
                      <a:r>
                        <a:rPr lang="en-SG" baseline="0" dirty="0"/>
                        <a:t> Made </a:t>
                      </a:r>
                      <a:endParaRPr lang="en-SG" dirty="0"/>
                    </a:p>
                  </a:txBody>
                  <a:tcPr/>
                </a:tc>
                <a:extLst>
                  <a:ext uri="{0D108BD9-81ED-4DB2-BD59-A6C34878D82A}">
                    <a16:rowId xmlns:a16="http://schemas.microsoft.com/office/drawing/2014/main" xmlns="" val="10000"/>
                  </a:ext>
                </a:extLst>
              </a:tr>
              <a:tr h="370840">
                <a:tc>
                  <a:txBody>
                    <a:bodyPr/>
                    <a:lstStyle/>
                    <a:p>
                      <a:pPr algn="ctr"/>
                      <a:r>
                        <a:rPr lang="en-SG" dirty="0"/>
                        <a:t>Major gap</a:t>
                      </a:r>
                      <a:r>
                        <a:rPr lang="en-SG" baseline="0" dirty="0"/>
                        <a:t> in programming hours (30hrs)</a:t>
                      </a:r>
                      <a:endParaRPr lang="en-SG" dirty="0"/>
                    </a:p>
                  </a:txBody>
                  <a:tcPr/>
                </a:tc>
                <a:tc>
                  <a:txBody>
                    <a:bodyPr/>
                    <a:lstStyle/>
                    <a:p>
                      <a:r>
                        <a:rPr lang="en-SG" baseline="0" dirty="0"/>
                        <a:t>We have closed the gap of each member’s programming hours.  Average hours per member is 47 hrs, range in programming hours is 44-52 hrs (8 hr gap)  </a:t>
                      </a:r>
                    </a:p>
                    <a:p>
                      <a:endParaRPr lang="en-SG" baseline="0" dirty="0"/>
                    </a:p>
                    <a:p>
                      <a:pPr marL="285750" indent="-285750">
                        <a:buFont typeface="Arial" panose="020B0604020202020204" pitchFamily="34" charset="0"/>
                        <a:buChar char="•"/>
                      </a:pPr>
                      <a:r>
                        <a:rPr lang="en-SG" dirty="0"/>
                        <a:t>The ones</a:t>
                      </a:r>
                      <a:r>
                        <a:rPr lang="en-SG" baseline="0" dirty="0"/>
                        <a:t> with the least PP hours were given more PP sessions. </a:t>
                      </a:r>
                    </a:p>
                    <a:p>
                      <a:pPr marL="0" indent="0">
                        <a:buFont typeface="Arial" panose="020B0604020202020204" pitchFamily="34" charset="0"/>
                        <a:buNone/>
                      </a:pPr>
                      <a:endParaRPr lang="en-SG" baseline="0" dirty="0"/>
                    </a:p>
                    <a:p>
                      <a:pPr marL="285750" indent="-285750">
                        <a:buFont typeface="Arial" panose="020B0604020202020204" pitchFamily="34" charset="0"/>
                        <a:buChar char="•"/>
                      </a:pPr>
                      <a:r>
                        <a:rPr lang="en-SG" dirty="0"/>
                        <a:t>The ones with the highest </a:t>
                      </a:r>
                      <a:r>
                        <a:rPr lang="en-SG" baseline="0" dirty="0"/>
                        <a:t>PP hours stopped PP sessions. </a:t>
                      </a:r>
                      <a:endParaRPr lang="en-SG"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65356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13924" y="3967405"/>
            <a:ext cx="7989752" cy="590321"/>
          </a:xfrm>
        </p:spPr>
        <p:txBody>
          <a:bodyPr>
            <a:normAutofit/>
          </a:bodyPr>
          <a:lstStyle/>
          <a:p>
            <a:pPr algn="ctr"/>
            <a:r>
              <a:rPr lang="en-SG" sz="2800" dirty="0">
                <a:solidFill>
                  <a:schemeClr val="bg1"/>
                </a:solidFill>
              </a:rPr>
              <a:t>Work breakdown by each members</a:t>
            </a:r>
          </a:p>
        </p:txBody>
      </p:sp>
    </p:spTree>
    <p:extLst>
      <p:ext uri="{BB962C8B-B14F-4D97-AF65-F5344CB8AC3E}">
        <p14:creationId xmlns:p14="http://schemas.microsoft.com/office/powerpoint/2010/main" val="126102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TASK ALLOCATION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42242244"/>
              </p:ext>
            </p:extLst>
          </p:nvPr>
        </p:nvGraphicFramePr>
        <p:xfrm>
          <a:off x="461850" y="1888563"/>
          <a:ext cx="8228436" cy="4638040"/>
        </p:xfrm>
        <a:graphic>
          <a:graphicData uri="http://schemas.openxmlformats.org/drawingml/2006/table">
            <a:tbl>
              <a:tblPr firstRow="1" bandRow="1">
                <a:tableStyleId>{5C22544A-7EE6-4342-B048-85BDC9FD1C3A}</a:tableStyleId>
              </a:tblPr>
              <a:tblGrid>
                <a:gridCol w="1371406">
                  <a:extLst>
                    <a:ext uri="{9D8B030D-6E8A-4147-A177-3AD203B41FA5}">
                      <a16:colId xmlns:a16="http://schemas.microsoft.com/office/drawing/2014/main" xmlns="" val="20000"/>
                    </a:ext>
                  </a:extLst>
                </a:gridCol>
                <a:gridCol w="1371406">
                  <a:extLst>
                    <a:ext uri="{9D8B030D-6E8A-4147-A177-3AD203B41FA5}">
                      <a16:colId xmlns:a16="http://schemas.microsoft.com/office/drawing/2014/main" xmlns="" val="20001"/>
                    </a:ext>
                  </a:extLst>
                </a:gridCol>
                <a:gridCol w="1371406">
                  <a:extLst>
                    <a:ext uri="{9D8B030D-6E8A-4147-A177-3AD203B41FA5}">
                      <a16:colId xmlns:a16="http://schemas.microsoft.com/office/drawing/2014/main" xmlns="" val="20002"/>
                    </a:ext>
                  </a:extLst>
                </a:gridCol>
                <a:gridCol w="1371406">
                  <a:extLst>
                    <a:ext uri="{9D8B030D-6E8A-4147-A177-3AD203B41FA5}">
                      <a16:colId xmlns:a16="http://schemas.microsoft.com/office/drawing/2014/main" xmlns="" val="20003"/>
                    </a:ext>
                  </a:extLst>
                </a:gridCol>
                <a:gridCol w="1371406">
                  <a:extLst>
                    <a:ext uri="{9D8B030D-6E8A-4147-A177-3AD203B41FA5}">
                      <a16:colId xmlns:a16="http://schemas.microsoft.com/office/drawing/2014/main" xmlns="" val="20004"/>
                    </a:ext>
                  </a:extLst>
                </a:gridCol>
                <a:gridCol w="1371406">
                  <a:extLst>
                    <a:ext uri="{9D8B030D-6E8A-4147-A177-3AD203B41FA5}">
                      <a16:colId xmlns:a16="http://schemas.microsoft.com/office/drawing/2014/main" xmlns="" val="20005"/>
                    </a:ext>
                  </a:extLst>
                </a:gridCol>
              </a:tblGrid>
              <a:tr h="370840">
                <a:tc>
                  <a:txBody>
                    <a:bodyPr/>
                    <a:lstStyle/>
                    <a:p>
                      <a:pPr algn="ctr"/>
                      <a:r>
                        <a:rPr lang="en-SG" dirty="0"/>
                        <a:t>Task</a:t>
                      </a:r>
                      <a:r>
                        <a:rPr lang="en-SG" baseline="0" dirty="0"/>
                        <a:t> </a:t>
                      </a:r>
                      <a:endParaRPr lang="en-SG" dirty="0"/>
                    </a:p>
                  </a:txBody>
                  <a:tcPr/>
                </a:tc>
                <a:tc>
                  <a:txBody>
                    <a:bodyPr/>
                    <a:lstStyle/>
                    <a:p>
                      <a:pPr algn="ctr"/>
                      <a:r>
                        <a:rPr lang="en-SG" dirty="0"/>
                        <a:t>Denise</a:t>
                      </a:r>
                    </a:p>
                  </a:txBody>
                  <a:tcPr/>
                </a:tc>
                <a:tc>
                  <a:txBody>
                    <a:bodyPr/>
                    <a:lstStyle/>
                    <a:p>
                      <a:pPr algn="ctr"/>
                      <a:r>
                        <a:rPr lang="en-SG" dirty="0"/>
                        <a:t>Gerald</a:t>
                      </a:r>
                      <a:r>
                        <a:rPr lang="en-SG" baseline="0" dirty="0"/>
                        <a:t> </a:t>
                      </a:r>
                      <a:endParaRPr lang="en-SG" dirty="0"/>
                    </a:p>
                  </a:txBody>
                  <a:tcPr/>
                </a:tc>
                <a:tc>
                  <a:txBody>
                    <a:bodyPr/>
                    <a:lstStyle/>
                    <a:p>
                      <a:pPr algn="ctr"/>
                      <a:r>
                        <a:rPr lang="en-SG" dirty="0"/>
                        <a:t>Hidayat</a:t>
                      </a:r>
                    </a:p>
                  </a:txBody>
                  <a:tcPr/>
                </a:tc>
                <a:tc>
                  <a:txBody>
                    <a:bodyPr/>
                    <a:lstStyle/>
                    <a:p>
                      <a:pPr algn="ctr"/>
                      <a:r>
                        <a:rPr lang="en-SG" dirty="0"/>
                        <a:t>Wei</a:t>
                      </a:r>
                      <a:r>
                        <a:rPr lang="en-SG" baseline="0" dirty="0"/>
                        <a:t> Kiat</a:t>
                      </a:r>
                      <a:endParaRPr lang="en-SG" dirty="0"/>
                    </a:p>
                  </a:txBody>
                  <a:tcPr/>
                </a:tc>
                <a:tc>
                  <a:txBody>
                    <a:bodyPr/>
                    <a:lstStyle/>
                    <a:p>
                      <a:pPr algn="ctr"/>
                      <a:r>
                        <a:rPr lang="en-SG" dirty="0"/>
                        <a:t>Shen Ying</a:t>
                      </a:r>
                    </a:p>
                  </a:txBody>
                  <a:tcPr/>
                </a:tc>
                <a:extLst>
                  <a:ext uri="{0D108BD9-81ED-4DB2-BD59-A6C34878D82A}">
                    <a16:rowId xmlns:a16="http://schemas.microsoft.com/office/drawing/2014/main" xmlns="" val="10000"/>
                  </a:ext>
                </a:extLst>
              </a:tr>
              <a:tr h="370840">
                <a:tc>
                  <a:txBody>
                    <a:bodyPr/>
                    <a:lstStyle/>
                    <a:p>
                      <a:r>
                        <a:rPr lang="en-SG" sz="1000" dirty="0"/>
                        <a:t>Login</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a:p>
                  </a:txBody>
                  <a:tcPr/>
                </a:tc>
                <a:tc>
                  <a:txBody>
                    <a:bodyPr/>
                    <a:lstStyle/>
                    <a:p>
                      <a:pPr algn="ctr"/>
                      <a:endParaRPr lang="en-SG" sz="100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1"/>
                  </a:ext>
                </a:extLst>
              </a:tr>
              <a:tr h="404549">
                <a:tc>
                  <a:txBody>
                    <a:bodyPr/>
                    <a:lstStyle/>
                    <a:p>
                      <a:r>
                        <a:rPr lang="en-SG" sz="1000" dirty="0"/>
                        <a:t>Bootstrap</a:t>
                      </a:r>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p>
                      <a:pPr algn="ctr"/>
                      <a:endParaRPr lang="en-SG" sz="1000" dirty="0"/>
                    </a:p>
                  </a:txBody>
                  <a:tcPr/>
                </a:tc>
                <a:extLst>
                  <a:ext uri="{0D108BD9-81ED-4DB2-BD59-A6C34878D82A}">
                    <a16:rowId xmlns:a16="http://schemas.microsoft.com/office/drawing/2014/main" xmlns="" val="10002"/>
                  </a:ext>
                </a:extLst>
              </a:tr>
              <a:tr h="370840">
                <a:tc>
                  <a:txBody>
                    <a:bodyPr/>
                    <a:lstStyle/>
                    <a:p>
                      <a:r>
                        <a:rPr lang="en-SG" sz="1000" dirty="0"/>
                        <a:t>Top K </a:t>
                      </a:r>
                      <a:r>
                        <a:rPr lang="en-SG" sz="1000" dirty="0" smtClean="0"/>
                        <a:t>Popular </a:t>
                      </a:r>
                      <a:r>
                        <a:rPr lang="en-SG" sz="1000" dirty="0"/>
                        <a:t>Places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a:p>
                  </a:txBody>
                  <a:tcPr/>
                </a:tc>
                <a:tc>
                  <a:txBody>
                    <a:bodyPr/>
                    <a:lstStyle/>
                    <a:p>
                      <a:pPr algn="ctr"/>
                      <a:endParaRPr lang="en-SG" sz="1000"/>
                    </a:p>
                  </a:txBody>
                  <a:tcPr/>
                </a:tc>
                <a:extLst>
                  <a:ext uri="{0D108BD9-81ED-4DB2-BD59-A6C34878D82A}">
                    <a16:rowId xmlns:a16="http://schemas.microsoft.com/office/drawing/2014/main" xmlns="" val="10003"/>
                  </a:ext>
                </a:extLst>
              </a:tr>
              <a:tr h="370840">
                <a:tc>
                  <a:txBody>
                    <a:bodyPr/>
                    <a:lstStyle/>
                    <a:p>
                      <a:r>
                        <a:rPr lang="en-SG" sz="1000" dirty="0"/>
                        <a:t>Top</a:t>
                      </a:r>
                      <a:r>
                        <a:rPr lang="en-SG" sz="1000" baseline="0" dirty="0"/>
                        <a:t> K </a:t>
                      </a:r>
                      <a:r>
                        <a:rPr lang="en-SG" sz="1000" baseline="0" dirty="0" smtClean="0"/>
                        <a:t>Companion</a:t>
                      </a: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4"/>
                  </a:ext>
                </a:extLst>
              </a:tr>
              <a:tr h="370840">
                <a:tc>
                  <a:txBody>
                    <a:bodyPr/>
                    <a:lstStyle/>
                    <a:p>
                      <a:r>
                        <a:rPr lang="en-SG" sz="1000" dirty="0"/>
                        <a:t>Top K Next Places</a:t>
                      </a:r>
                    </a:p>
                  </a:txBody>
                  <a:tcPr/>
                </a:tc>
                <a:tc>
                  <a:txBody>
                    <a:bodyPr/>
                    <a:lstStyle/>
                    <a:p>
                      <a:pPr algn="ctr"/>
                      <a:endParaRPr lang="en-SG" sz="100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5"/>
                  </a:ext>
                </a:extLst>
              </a:tr>
              <a:tr h="370840">
                <a:tc>
                  <a:txBody>
                    <a:bodyPr/>
                    <a:lstStyle/>
                    <a:p>
                      <a:r>
                        <a:rPr lang="en-SG" sz="1000" dirty="0"/>
                        <a:t>Breakdown</a:t>
                      </a:r>
                      <a:r>
                        <a:rPr lang="en-SG" sz="1000" baseline="0" dirty="0"/>
                        <a:t> of Gender, Year and School</a:t>
                      </a: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tc>
                  <a:txBody>
                    <a:bodyPr/>
                    <a:lstStyle/>
                    <a:p>
                      <a:pPr algn="ctr"/>
                      <a:endParaRPr lang="en-SG" sz="1000" dirty="0"/>
                    </a:p>
                  </a:txBody>
                  <a:tcPr/>
                </a:tc>
                <a:extLst>
                  <a:ext uri="{0D108BD9-81ED-4DB2-BD59-A6C34878D82A}">
                    <a16:rowId xmlns:a16="http://schemas.microsoft.com/office/drawing/2014/main" xmlns="" val="10006"/>
                  </a:ext>
                </a:extLst>
              </a:tr>
              <a:tr h="370840">
                <a:tc>
                  <a:txBody>
                    <a:bodyPr/>
                    <a:lstStyle/>
                    <a:p>
                      <a:r>
                        <a:rPr lang="en-SG" sz="1000" dirty="0"/>
                        <a:t>Heatmap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dirty="0">
                        <a:solidFill>
                          <a:schemeClr val="tx1"/>
                        </a:solidFill>
                      </a:endParaRPr>
                    </a:p>
                    <a:p>
                      <a:pPr algn="ctr"/>
                      <a:endParaRPr lang="en-SG" sz="1000" dirty="0"/>
                    </a:p>
                  </a:txBody>
                  <a:tcPr/>
                </a:tc>
                <a:tc>
                  <a:txBody>
                    <a:bodyPr/>
                    <a:lstStyle/>
                    <a:p>
                      <a:pPr algn="ct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7"/>
                  </a:ext>
                </a:extLst>
              </a:tr>
              <a:tr h="370840">
                <a:tc>
                  <a:txBody>
                    <a:bodyPr/>
                    <a:lstStyle/>
                    <a:p>
                      <a:r>
                        <a:rPr lang="en-SG" sz="1000" dirty="0"/>
                        <a:t>Automatic</a:t>
                      </a:r>
                      <a:r>
                        <a:rPr lang="en-SG" sz="1000" baseline="0" dirty="0"/>
                        <a:t> Group Detection</a:t>
                      </a: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8"/>
                  </a:ext>
                </a:extLst>
              </a:tr>
              <a:tr h="370840">
                <a:tc>
                  <a:txBody>
                    <a:bodyPr/>
                    <a:lstStyle/>
                    <a:p>
                      <a:r>
                        <a:rPr lang="en-SG" sz="1000" dirty="0"/>
                        <a:t>UI</a:t>
                      </a:r>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dirty="0">
                        <a:solidFill>
                          <a:schemeClr val="tx1"/>
                        </a:solidFill>
                      </a:endParaRPr>
                    </a:p>
                    <a:p>
                      <a:pPr algn="ct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9"/>
                  </a:ext>
                </a:extLst>
              </a:tr>
              <a:tr h="370840">
                <a:tc>
                  <a:txBody>
                    <a:bodyPr/>
                    <a:lstStyle/>
                    <a:p>
                      <a:r>
                        <a:rPr lang="en-SG" sz="1000" dirty="0"/>
                        <a:t>JSON</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9563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TASK allocation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76878989"/>
              </p:ext>
            </p:extLst>
          </p:nvPr>
        </p:nvGraphicFramePr>
        <p:xfrm>
          <a:off x="461850" y="1898531"/>
          <a:ext cx="8228437" cy="4887208"/>
        </p:xfrm>
        <a:graphic>
          <a:graphicData uri="http://schemas.openxmlformats.org/drawingml/2006/table">
            <a:tbl>
              <a:tblPr firstRow="1" bandRow="1">
                <a:tableStyleId>{5C22544A-7EE6-4342-B048-85BDC9FD1C3A}</a:tableStyleId>
              </a:tblPr>
              <a:tblGrid>
                <a:gridCol w="1777767">
                  <a:extLst>
                    <a:ext uri="{9D8B030D-6E8A-4147-A177-3AD203B41FA5}">
                      <a16:colId xmlns:a16="http://schemas.microsoft.com/office/drawing/2014/main" xmlns="" val="20000"/>
                    </a:ext>
                  </a:extLst>
                </a:gridCol>
                <a:gridCol w="1290134">
                  <a:extLst>
                    <a:ext uri="{9D8B030D-6E8A-4147-A177-3AD203B41FA5}">
                      <a16:colId xmlns:a16="http://schemas.microsoft.com/office/drawing/2014/main" xmlns="" val="20001"/>
                    </a:ext>
                  </a:extLst>
                </a:gridCol>
                <a:gridCol w="1290134">
                  <a:extLst>
                    <a:ext uri="{9D8B030D-6E8A-4147-A177-3AD203B41FA5}">
                      <a16:colId xmlns:a16="http://schemas.microsoft.com/office/drawing/2014/main" xmlns="" val="20002"/>
                    </a:ext>
                  </a:extLst>
                </a:gridCol>
                <a:gridCol w="1290134">
                  <a:extLst>
                    <a:ext uri="{9D8B030D-6E8A-4147-A177-3AD203B41FA5}">
                      <a16:colId xmlns:a16="http://schemas.microsoft.com/office/drawing/2014/main" xmlns="" val="20003"/>
                    </a:ext>
                  </a:extLst>
                </a:gridCol>
                <a:gridCol w="1290134">
                  <a:extLst>
                    <a:ext uri="{9D8B030D-6E8A-4147-A177-3AD203B41FA5}">
                      <a16:colId xmlns:a16="http://schemas.microsoft.com/office/drawing/2014/main" xmlns="" val="20004"/>
                    </a:ext>
                  </a:extLst>
                </a:gridCol>
                <a:gridCol w="1290134">
                  <a:extLst>
                    <a:ext uri="{9D8B030D-6E8A-4147-A177-3AD203B41FA5}">
                      <a16:colId xmlns:a16="http://schemas.microsoft.com/office/drawing/2014/main" xmlns="" val="20005"/>
                    </a:ext>
                  </a:extLst>
                </a:gridCol>
              </a:tblGrid>
              <a:tr h="367859">
                <a:tc>
                  <a:txBody>
                    <a:bodyPr/>
                    <a:lstStyle/>
                    <a:p>
                      <a:pPr algn="ctr"/>
                      <a:r>
                        <a:rPr lang="en-SG" sz="1400" dirty="0"/>
                        <a:t>Task</a:t>
                      </a:r>
                      <a:r>
                        <a:rPr lang="en-SG" sz="1400" baseline="0" dirty="0"/>
                        <a:t> </a:t>
                      </a:r>
                      <a:endParaRPr lang="en-SG" sz="1400" dirty="0"/>
                    </a:p>
                  </a:txBody>
                  <a:tcPr/>
                </a:tc>
                <a:tc>
                  <a:txBody>
                    <a:bodyPr/>
                    <a:lstStyle/>
                    <a:p>
                      <a:pPr algn="ctr"/>
                      <a:r>
                        <a:rPr lang="en-SG" sz="1400" dirty="0"/>
                        <a:t>Denise</a:t>
                      </a:r>
                    </a:p>
                  </a:txBody>
                  <a:tcPr/>
                </a:tc>
                <a:tc>
                  <a:txBody>
                    <a:bodyPr/>
                    <a:lstStyle/>
                    <a:p>
                      <a:pPr algn="ctr"/>
                      <a:r>
                        <a:rPr lang="en-SG" sz="1400" dirty="0"/>
                        <a:t>Gerald</a:t>
                      </a:r>
                      <a:r>
                        <a:rPr lang="en-SG" sz="1400" baseline="0" dirty="0"/>
                        <a:t> </a:t>
                      </a:r>
                      <a:endParaRPr lang="en-SG" sz="1400" dirty="0"/>
                    </a:p>
                  </a:txBody>
                  <a:tcPr/>
                </a:tc>
                <a:tc>
                  <a:txBody>
                    <a:bodyPr/>
                    <a:lstStyle/>
                    <a:p>
                      <a:pPr algn="ctr"/>
                      <a:r>
                        <a:rPr lang="en-SG" sz="1400" dirty="0"/>
                        <a:t>Hidayat</a:t>
                      </a:r>
                    </a:p>
                  </a:txBody>
                  <a:tcPr/>
                </a:tc>
                <a:tc>
                  <a:txBody>
                    <a:bodyPr/>
                    <a:lstStyle/>
                    <a:p>
                      <a:pPr algn="ctr"/>
                      <a:r>
                        <a:rPr lang="en-SG" sz="1400" dirty="0"/>
                        <a:t>Wei</a:t>
                      </a:r>
                      <a:r>
                        <a:rPr lang="en-SG" sz="1400" baseline="0" dirty="0"/>
                        <a:t> Kiat</a:t>
                      </a:r>
                      <a:endParaRPr lang="en-SG" sz="1400" dirty="0"/>
                    </a:p>
                  </a:txBody>
                  <a:tcPr/>
                </a:tc>
                <a:tc>
                  <a:txBody>
                    <a:bodyPr/>
                    <a:lstStyle/>
                    <a:p>
                      <a:pPr algn="ctr"/>
                      <a:r>
                        <a:rPr lang="en-SG" sz="1400" dirty="0"/>
                        <a:t>Shen Ying</a:t>
                      </a:r>
                    </a:p>
                  </a:txBody>
                  <a:tcPr/>
                </a:tc>
                <a:extLst>
                  <a:ext uri="{0D108BD9-81ED-4DB2-BD59-A6C34878D82A}">
                    <a16:rowId xmlns:a16="http://schemas.microsoft.com/office/drawing/2014/main" xmlns="" val="10000"/>
                  </a:ext>
                </a:extLst>
              </a:tr>
              <a:tr h="370840">
                <a:tc>
                  <a:txBody>
                    <a:bodyPr/>
                    <a:lstStyle/>
                    <a:p>
                      <a:r>
                        <a:rPr lang="en-SG" sz="1000" dirty="0"/>
                        <a:t>Debug</a:t>
                      </a:r>
                      <a:r>
                        <a:rPr lang="en-SG" sz="1000" baseline="0" dirty="0"/>
                        <a:t> Login</a:t>
                      </a: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tc>
                  <a:txBody>
                    <a:bodyPr/>
                    <a:lstStyle/>
                    <a:p>
                      <a:pPr algn="ctr"/>
                      <a:endParaRPr lang="en-SG" sz="100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1"/>
                  </a:ext>
                </a:extLst>
              </a:tr>
              <a:tr h="370840">
                <a:tc>
                  <a:txBody>
                    <a:bodyPr/>
                    <a:lstStyle/>
                    <a:p>
                      <a:r>
                        <a:rPr lang="en-SG" sz="1000" dirty="0"/>
                        <a:t>Fix Basic</a:t>
                      </a:r>
                      <a:r>
                        <a:rPr lang="en-SG" sz="1000" baseline="0" dirty="0"/>
                        <a:t> Location Report</a:t>
                      </a: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extLst>
                  <a:ext uri="{0D108BD9-81ED-4DB2-BD59-A6C34878D82A}">
                    <a16:rowId xmlns:a16="http://schemas.microsoft.com/office/drawing/2014/main" xmlns="" val="10002"/>
                  </a:ext>
                </a:extLst>
              </a:tr>
              <a:tr h="404549">
                <a:tc>
                  <a:txBody>
                    <a:bodyPr/>
                    <a:lstStyle/>
                    <a:p>
                      <a:r>
                        <a:rPr lang="en-SG" sz="1000" dirty="0"/>
                        <a:t>Debug Bootstrap</a:t>
                      </a:r>
                      <a:r>
                        <a:rPr lang="en-SG" sz="1000" baseline="0" dirty="0"/>
                        <a:t> with Validation</a:t>
                      </a: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dirty="0">
                        <a:solidFill>
                          <a:schemeClr val="tx1"/>
                        </a:solidFill>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3"/>
                  </a:ext>
                </a:extLst>
              </a:tr>
              <a:tr h="370840">
                <a:tc>
                  <a:txBody>
                    <a:bodyPr/>
                    <a:lstStyle/>
                    <a:p>
                      <a:r>
                        <a:rPr lang="en-SG" sz="1000" dirty="0"/>
                        <a:t>Debug</a:t>
                      </a:r>
                      <a:r>
                        <a:rPr lang="en-SG" sz="1000" baseline="0" dirty="0"/>
                        <a:t> Top-K Popular Places</a:t>
                      </a: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4"/>
                  </a:ext>
                </a:extLst>
              </a:tr>
              <a:tr h="370840">
                <a:tc>
                  <a:txBody>
                    <a:bodyPr/>
                    <a:lstStyle/>
                    <a:p>
                      <a:r>
                        <a:rPr lang="en-SG" sz="1000" dirty="0"/>
                        <a:t>Debug</a:t>
                      </a:r>
                      <a:r>
                        <a:rPr lang="en-SG" sz="1000" baseline="0" dirty="0"/>
                        <a:t> Top-K Next Places</a:t>
                      </a:r>
                      <a:endParaRPr lang="en-SG" sz="1000" dirty="0"/>
                    </a:p>
                  </a:txBody>
                  <a:tcPr/>
                </a:tc>
                <a:tc>
                  <a:txBody>
                    <a:bodyPr/>
                    <a:lstStyle/>
                    <a:p>
                      <a:pPr algn="ctr"/>
                      <a:endParaRPr lang="en-SG" sz="1000" dirty="0"/>
                    </a:p>
                  </a:txBody>
                  <a:tcPr/>
                </a:tc>
                <a:tc>
                  <a:txBody>
                    <a:bodyPr/>
                    <a:lstStyle/>
                    <a:p>
                      <a:pPr algn="ct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txBody>
                  <a:tcPr/>
                </a:tc>
                <a:extLst>
                  <a:ext uri="{0D108BD9-81ED-4DB2-BD59-A6C34878D82A}">
                    <a16:rowId xmlns:a16="http://schemas.microsoft.com/office/drawing/2014/main" xmlns="" val="10005"/>
                  </a:ext>
                </a:extLst>
              </a:tr>
              <a:tr h="370840">
                <a:tc>
                  <a:txBody>
                    <a:bodyPr/>
                    <a:lstStyle/>
                    <a:p>
                      <a:r>
                        <a:rPr lang="en-SG" sz="1000" dirty="0"/>
                        <a:t>Integration of ConnectionManager class</a:t>
                      </a:r>
                    </a:p>
                  </a:txBody>
                  <a:tcPr/>
                </a:tc>
                <a:tc>
                  <a:txBody>
                    <a:bodyPr/>
                    <a:lstStyle/>
                    <a:p>
                      <a:pPr algn="ct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a:p>
                  </a:txBody>
                  <a:tcPr/>
                </a:tc>
                <a:extLst>
                  <a:ext uri="{0D108BD9-81ED-4DB2-BD59-A6C34878D82A}">
                    <a16:rowId xmlns:a16="http://schemas.microsoft.com/office/drawing/2014/main" xmlns="" val="10006"/>
                  </a:ext>
                </a:extLst>
              </a:tr>
              <a:tr h="370840">
                <a:tc>
                  <a:txBody>
                    <a:bodyPr/>
                    <a:lstStyle/>
                    <a:p>
                      <a:r>
                        <a:rPr lang="en-SG" sz="1000" dirty="0"/>
                        <a:t>Integrate</a:t>
                      </a:r>
                      <a:r>
                        <a:rPr lang="en-SG" sz="1000" baseline="0" dirty="0"/>
                        <a:t> MVC </a:t>
                      </a: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extLst>
                  <a:ext uri="{0D108BD9-81ED-4DB2-BD59-A6C34878D82A}">
                    <a16:rowId xmlns:a16="http://schemas.microsoft.com/office/drawing/2014/main" xmlns="" val="10007"/>
                  </a:ext>
                </a:extLst>
              </a:tr>
              <a:tr h="370840">
                <a:tc>
                  <a:txBody>
                    <a:bodyPr/>
                    <a:lstStyle/>
                    <a:p>
                      <a:r>
                        <a:rPr lang="en-SG" sz="1000" dirty="0"/>
                        <a:t>Admin Update Page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tc>
                  <a:txBody>
                    <a:bodyPr/>
                    <a:lstStyle/>
                    <a:p>
                      <a:pPr algn="ct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08"/>
                  </a:ext>
                </a:extLst>
              </a:tr>
              <a:tr h="370840">
                <a:tc>
                  <a:txBody>
                    <a:bodyPr/>
                    <a:lstStyle/>
                    <a:p>
                      <a:r>
                        <a:rPr lang="en-SG" sz="1000" dirty="0"/>
                        <a:t>Debug</a:t>
                      </a:r>
                      <a:r>
                        <a:rPr lang="en-SG" sz="1000" baseline="0" dirty="0"/>
                        <a:t> Bootstrap </a:t>
                      </a: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tc>
                  <a:txBody>
                    <a:bodyPr/>
                    <a:lstStyle/>
                    <a:p>
                      <a:pPr algn="ctr"/>
                      <a:endParaRPr lang="en-SG" sz="1000" dirty="0"/>
                    </a:p>
                  </a:txBody>
                  <a:tcPr/>
                </a:tc>
                <a:tc>
                  <a:txBody>
                    <a:bodyPr/>
                    <a:lstStyle/>
                    <a:p>
                      <a:pPr algn="ctr"/>
                      <a:endParaRPr lang="en-SG" sz="1000" dirty="0"/>
                    </a:p>
                  </a:txBody>
                  <a:tcPr/>
                </a:tc>
                <a:extLst>
                  <a:ext uri="{0D108BD9-81ED-4DB2-BD59-A6C34878D82A}">
                    <a16:rowId xmlns:a16="http://schemas.microsoft.com/office/drawing/2014/main" xmlns="" val="10009"/>
                  </a:ext>
                </a:extLst>
              </a:tr>
              <a:tr h="370840">
                <a:tc>
                  <a:txBody>
                    <a:bodyPr/>
                    <a:lstStyle/>
                    <a:p>
                      <a:r>
                        <a:rPr lang="en-SG" sz="1000" dirty="0"/>
                        <a:t>Debug</a:t>
                      </a:r>
                      <a:r>
                        <a:rPr lang="en-SG" sz="1000" baseline="0" dirty="0"/>
                        <a:t> Top K Companion</a:t>
                      </a: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10"/>
                  </a:ext>
                </a:extLst>
              </a:tr>
              <a:tr h="370840">
                <a:tc>
                  <a:txBody>
                    <a:bodyPr/>
                    <a:lstStyle/>
                    <a:p>
                      <a:r>
                        <a:rPr lang="en-SG" sz="1000" dirty="0"/>
                        <a:t>Debug JSON integration</a:t>
                      </a:r>
                      <a:r>
                        <a:rPr lang="en-SG" sz="1000" baseline="0" dirty="0"/>
                        <a:t> for Next Places, Popular Place and Bootstrap</a:t>
                      </a: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tc>
                  <a:txBody>
                    <a:bodyPr/>
                    <a:lstStyle/>
                    <a:p>
                      <a:pPr algn="ctr"/>
                      <a:endParaRPr lang="en-SG" sz="1000" dirty="0"/>
                    </a:p>
                  </a:txBody>
                  <a:tcPr/>
                </a:tc>
                <a:tc>
                  <a:txBody>
                    <a:bodyPr/>
                    <a:lstStyle/>
                    <a:p>
                      <a:pPr algn="ctr"/>
                      <a:endParaRPr lang="en-SG" sz="1000" dirty="0"/>
                    </a:p>
                  </a:txBody>
                  <a:tcPr/>
                </a:tc>
                <a:tc>
                  <a:txBody>
                    <a:bodyPr/>
                    <a:lstStyle/>
                    <a:p>
                      <a:pPr algn="ctr"/>
                      <a:endParaRPr lang="en-SG"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a:t>
                      </a:r>
                    </a:p>
                    <a:p>
                      <a:pPr algn="ctr"/>
                      <a:endParaRPr lang="en-SG" sz="1000" dirty="0"/>
                    </a:p>
                  </a:txBody>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1539890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ED9AF9-3AB3-44D0-8FB2-DD660CDB88AA}"/>
              </a:ext>
            </a:extLst>
          </p:cNvPr>
          <p:cNvSpPr>
            <a:spLocks noGrp="1"/>
          </p:cNvSpPr>
          <p:nvPr>
            <p:ph type="title"/>
          </p:nvPr>
        </p:nvSpPr>
        <p:spPr>
          <a:xfrm>
            <a:off x="437321" y="687474"/>
            <a:ext cx="8176592" cy="1083329"/>
          </a:xfrm>
        </p:spPr>
        <p:txBody>
          <a:bodyPr>
            <a:normAutofit/>
          </a:bodyPr>
          <a:lstStyle/>
          <a:p>
            <a:r>
              <a:rPr lang="en-SG"/>
              <a:t>WORK BREAKDOWN PER MEMBER</a:t>
            </a:r>
            <a:br>
              <a:rPr lang="en-SG"/>
            </a:br>
            <a:r>
              <a:rPr lang="en-SG" sz="1200"/>
              <a:t>Programming (Coding, Debugging, integration)  VS Non Programming (Design, Deployment, Testing</a:t>
            </a:r>
            <a:r>
              <a:rPr lang="en-SG" sz="731"/>
              <a:t>)</a:t>
            </a:r>
            <a:endParaRPr lang="en-SG" dirty="0"/>
          </a:p>
        </p:txBody>
      </p:sp>
      <p:sp>
        <p:nvSpPr>
          <p:cNvPr id="6" name="Content Placeholder 5">
            <a:extLst>
              <a:ext uri="{FF2B5EF4-FFF2-40B4-BE49-F238E27FC236}">
                <a16:creationId xmlns:a16="http://schemas.microsoft.com/office/drawing/2014/main" xmlns="" id="{D2A41B26-3722-45E8-BFE5-C1A2F19F9D52}"/>
              </a:ext>
            </a:extLst>
          </p:cNvPr>
          <p:cNvSpPr>
            <a:spLocks noGrp="1"/>
          </p:cNvSpPr>
          <p:nvPr>
            <p:ph idx="1"/>
          </p:nvPr>
        </p:nvSpPr>
        <p:spPr>
          <a:xfrm>
            <a:off x="2207534" y="2634170"/>
            <a:ext cx="4875144" cy="2042322"/>
          </a:xfrm>
        </p:spPr>
        <p:txBody>
          <a:bodyPr anchor="t"/>
          <a:lstStyle/>
          <a:p>
            <a:pPr marL="0" indent="0">
              <a:buNone/>
            </a:pPr>
            <a:endParaRPr lang="en-SG" b="1"/>
          </a:p>
          <a:p>
            <a:pPr marL="0" indent="0">
              <a:buNone/>
            </a:pPr>
            <a:endParaRPr lang="en-SG" dirty="0"/>
          </a:p>
        </p:txBody>
      </p:sp>
      <p:graphicFrame>
        <p:nvGraphicFramePr>
          <p:cNvPr id="8" name="Table 7">
            <a:extLst>
              <a:ext uri="{FF2B5EF4-FFF2-40B4-BE49-F238E27FC236}">
                <a16:creationId xmlns:a16="http://schemas.microsoft.com/office/drawing/2014/main" xmlns="" id="{54B84B5C-8A22-4B8B-82F8-6D75A5171AEF}"/>
              </a:ext>
            </a:extLst>
          </p:cNvPr>
          <p:cNvGraphicFramePr>
            <a:graphicFrameLocks noGrp="1"/>
          </p:cNvGraphicFramePr>
          <p:nvPr>
            <p:extLst>
              <p:ext uri="{D42A27DB-BD31-4B8C-83A1-F6EECF244321}">
                <p14:modId xmlns:p14="http://schemas.microsoft.com/office/powerpoint/2010/main" val="1829525180"/>
              </p:ext>
            </p:extLst>
          </p:nvPr>
        </p:nvGraphicFramePr>
        <p:xfrm>
          <a:off x="543340" y="1935583"/>
          <a:ext cx="8070573" cy="4655824"/>
        </p:xfrm>
        <a:graphic>
          <a:graphicData uri="http://schemas.openxmlformats.org/drawingml/2006/table">
            <a:tbl>
              <a:tblPr firstRow="1" bandRow="1">
                <a:tableStyleId>{5C22544A-7EE6-4342-B048-85BDC9FD1C3A}</a:tableStyleId>
              </a:tblPr>
              <a:tblGrid>
                <a:gridCol w="1935252">
                  <a:extLst>
                    <a:ext uri="{9D8B030D-6E8A-4147-A177-3AD203B41FA5}">
                      <a16:colId xmlns:a16="http://schemas.microsoft.com/office/drawing/2014/main" xmlns="" val="3345014123"/>
                    </a:ext>
                  </a:extLst>
                </a:gridCol>
                <a:gridCol w="6135321">
                  <a:extLst>
                    <a:ext uri="{9D8B030D-6E8A-4147-A177-3AD203B41FA5}">
                      <a16:colId xmlns:a16="http://schemas.microsoft.com/office/drawing/2014/main" xmlns="" val="4226666794"/>
                    </a:ext>
                  </a:extLst>
                </a:gridCol>
              </a:tblGrid>
              <a:tr h="324000">
                <a:tc>
                  <a:txBody>
                    <a:bodyPr/>
                    <a:lstStyle/>
                    <a:p>
                      <a:endParaRPr lang="en-SG" sz="1400" dirty="0"/>
                    </a:p>
                  </a:txBody>
                  <a:tcPr marL="51435" marR="51435" marT="25718" marB="25718"/>
                </a:tc>
                <a:tc>
                  <a:txBody>
                    <a:bodyPr/>
                    <a:lstStyle/>
                    <a:p>
                      <a:pPr algn="ctr"/>
                      <a:r>
                        <a:rPr lang="en-SG" sz="2000" dirty="0"/>
                        <a:t>Non Programming</a:t>
                      </a:r>
                    </a:p>
                  </a:txBody>
                  <a:tcPr marL="51435" marR="51435" marT="25718" marB="25718"/>
                </a:tc>
                <a:extLst>
                  <a:ext uri="{0D108BD9-81ED-4DB2-BD59-A6C34878D82A}">
                    <a16:rowId xmlns:a16="http://schemas.microsoft.com/office/drawing/2014/main" xmlns="" val="94297995"/>
                  </a:ext>
                </a:extLst>
              </a:tr>
              <a:tr h="1310025">
                <a:tc>
                  <a:txBody>
                    <a:bodyPr/>
                    <a:lstStyle/>
                    <a:p>
                      <a:r>
                        <a:rPr lang="en-SG" sz="1600" dirty="0"/>
                        <a:t>Denise</a:t>
                      </a:r>
                    </a:p>
                  </a:txBody>
                  <a:tcPr marL="51435" marR="51435" marT="25718" marB="25718"/>
                </a:tc>
                <a:tc>
                  <a:txBody>
                    <a:bodyPr/>
                    <a:lstStyle/>
                    <a:p>
                      <a:pPr marL="285750" indent="-285750">
                        <a:buFont typeface="Arial" panose="020B0604020202020204" pitchFamily="34" charset="0"/>
                        <a:buChar char="•"/>
                      </a:pPr>
                      <a:r>
                        <a:rPr lang="en-SG" sz="1600" dirty="0"/>
                        <a:t>Designing of </a:t>
                      </a:r>
                      <a:r>
                        <a:rPr lang="en-SG" sz="1600" dirty="0" smtClean="0"/>
                        <a:t>diagrams</a:t>
                      </a:r>
                    </a:p>
                    <a:p>
                      <a:pPr marL="285750" indent="-285750">
                        <a:buFont typeface="Arial" panose="020B0604020202020204" pitchFamily="34" charset="0"/>
                        <a:buChar char="•"/>
                      </a:pPr>
                      <a:r>
                        <a:rPr lang="en-SG" sz="1600" dirty="0" smtClean="0"/>
                        <a:t>Testing</a:t>
                      </a:r>
                      <a:endParaRPr lang="en-SG" sz="1600" dirty="0"/>
                    </a:p>
                    <a:p>
                      <a:pPr marL="285750" indent="-285750">
                        <a:buFont typeface="Arial" panose="020B0604020202020204" pitchFamily="34" charset="0"/>
                        <a:buChar char="•"/>
                      </a:pPr>
                      <a:r>
                        <a:rPr lang="en-SG" sz="1600" dirty="0" smtClean="0"/>
                        <a:t>Creating Test Cases</a:t>
                      </a:r>
                      <a:endParaRPr lang="en-SG" sz="160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PM review preparation </a:t>
                      </a:r>
                      <a:endParaRPr lang="en-SG" sz="1600" dirty="0"/>
                    </a:p>
                    <a:p>
                      <a:pPr marL="285750" indent="-285750">
                        <a:buFont typeface="Arial" panose="020B0604020202020204" pitchFamily="34" charset="0"/>
                        <a:buChar char="•"/>
                      </a:pPr>
                      <a:r>
                        <a:rPr lang="en-SG" sz="1600" dirty="0"/>
                        <a:t>Video demo preparation</a:t>
                      </a:r>
                    </a:p>
                    <a:p>
                      <a:pPr marL="285750" indent="-285750">
                        <a:buFont typeface="Arial" panose="020B0604020202020204" pitchFamily="34" charset="0"/>
                        <a:buChar char="•"/>
                      </a:pPr>
                      <a:r>
                        <a:rPr lang="en-SG" sz="1600" dirty="0"/>
                        <a:t>Update </a:t>
                      </a:r>
                      <a:r>
                        <a:rPr lang="en-SG" sz="1600" dirty="0" smtClean="0"/>
                        <a:t>diagrams</a:t>
                      </a:r>
                    </a:p>
                  </a:txBody>
                  <a:tcPr marL="51435" marR="51435" marT="25718" marB="25718"/>
                </a:tc>
                <a:extLst>
                  <a:ext uri="{0D108BD9-81ED-4DB2-BD59-A6C34878D82A}">
                    <a16:rowId xmlns:a16="http://schemas.microsoft.com/office/drawing/2014/main" xmlns="" val="3627461899"/>
                  </a:ext>
                </a:extLst>
              </a:tr>
              <a:tr h="0">
                <a:tc>
                  <a:txBody>
                    <a:bodyPr/>
                    <a:lstStyle/>
                    <a:p>
                      <a:r>
                        <a:rPr lang="en-SG" sz="1600" dirty="0"/>
                        <a:t>Gerald</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Designing of </a:t>
                      </a:r>
                      <a:r>
                        <a:rPr lang="en-SG" sz="1600" dirty="0" smtClean="0"/>
                        <a:t>diagrams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smtClean="0"/>
                        <a:t>Testing</a:t>
                      </a:r>
                      <a:endParaRPr lang="en-SG" sz="1600" dirty="0"/>
                    </a:p>
                    <a:p>
                      <a:pPr marL="285750" indent="-285750">
                        <a:buFont typeface="Arial" panose="020B0604020202020204" pitchFamily="34" charset="0"/>
                        <a:buChar char="•"/>
                      </a:pPr>
                      <a:r>
                        <a:rPr lang="en-SG" sz="1600" dirty="0" smtClean="0"/>
                        <a:t>Creating</a:t>
                      </a:r>
                      <a:r>
                        <a:rPr lang="en-SG" sz="1600" baseline="0" dirty="0" smtClean="0"/>
                        <a:t> Test Cases</a:t>
                      </a:r>
                    </a:p>
                    <a:p>
                      <a:pPr marL="285750" indent="-285750">
                        <a:buFont typeface="Arial" panose="020B0604020202020204" pitchFamily="34" charset="0"/>
                        <a:buChar char="•"/>
                      </a:pPr>
                      <a:r>
                        <a:rPr lang="en-US" sz="1600" dirty="0" smtClean="0"/>
                        <a:t>PM </a:t>
                      </a:r>
                      <a:r>
                        <a:rPr lang="en-US" sz="1600" dirty="0"/>
                        <a:t>review preparation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Video demo </a:t>
                      </a:r>
                      <a:r>
                        <a:rPr lang="en-US" sz="1600" dirty="0" smtClean="0"/>
                        <a:t>preparation</a:t>
                      </a:r>
                    </a:p>
                  </a:txBody>
                  <a:tcPr marL="51435" marR="51435" marT="25718" marB="25718"/>
                </a:tc>
                <a:extLst>
                  <a:ext uri="{0D108BD9-81ED-4DB2-BD59-A6C34878D82A}">
                    <a16:rowId xmlns:a16="http://schemas.microsoft.com/office/drawing/2014/main" xmlns="" val="307516311"/>
                  </a:ext>
                </a:extLst>
              </a:tr>
              <a:tr h="0">
                <a:tc>
                  <a:txBody>
                    <a:bodyPr/>
                    <a:lstStyle/>
                    <a:p>
                      <a:r>
                        <a:rPr lang="en-SG" sz="1600" dirty="0"/>
                        <a:t>Hidayat</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Designing of diagrams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PM review preparation </a:t>
                      </a:r>
                      <a:endParaRPr lang="en-SG" sz="160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Video</a:t>
                      </a:r>
                      <a:r>
                        <a:rPr lang="en-SG" sz="1600" baseline="0" dirty="0"/>
                        <a:t> demo </a:t>
                      </a:r>
                      <a:r>
                        <a:rPr lang="en-SG" sz="1600" baseline="0" dirty="0" smtClean="0"/>
                        <a:t>preparation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t>Testing</a:t>
                      </a:r>
                      <a:endParaRPr lang="en-SG" sz="1600" baseline="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t>Creating Test Cases</a:t>
                      </a:r>
                      <a:endParaRPr lang="en-SG" sz="1600" baseline="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t>Update diagrams</a:t>
                      </a:r>
                      <a:endParaRPr lang="en-SG" sz="1600" dirty="0"/>
                    </a:p>
                  </a:txBody>
                  <a:tcPr marL="51435" marR="51435" marT="25718" marB="25718"/>
                </a:tc>
                <a:extLst>
                  <a:ext uri="{0D108BD9-81ED-4DB2-BD59-A6C34878D82A}">
                    <a16:rowId xmlns:a16="http://schemas.microsoft.com/office/drawing/2014/main" xmlns="" val="1231854"/>
                  </a:ext>
                </a:extLst>
              </a:tr>
            </a:tbl>
          </a:graphicData>
        </a:graphic>
      </p:graphicFrame>
      <p:sp>
        <p:nvSpPr>
          <p:cNvPr id="3" name="TextBox 2"/>
          <p:cNvSpPr txBox="1"/>
          <p:nvPr/>
        </p:nvSpPr>
        <p:spPr>
          <a:xfrm>
            <a:off x="5140707" y="3808210"/>
            <a:ext cx="3144645" cy="584775"/>
          </a:xfrm>
          <a:prstGeom prst="rect">
            <a:avLst/>
          </a:prstGeom>
          <a:noFill/>
        </p:spPr>
        <p:txBody>
          <a:bodyPr wrap="square" rtlCol="0">
            <a:spAutoFit/>
          </a:bodyPr>
          <a:lstStyle/>
          <a:p>
            <a:pPr marL="285750" indent="-285750">
              <a:buFont typeface="Arial" charset="0"/>
              <a:buChar char="•"/>
            </a:pPr>
            <a:r>
              <a:rPr lang="en-US" sz="1600" dirty="0" smtClean="0"/>
              <a:t>Final Presentation Preparation</a:t>
            </a:r>
          </a:p>
          <a:p>
            <a:pPr marL="285750" indent="-285750">
              <a:buFont typeface="Arial" charset="0"/>
              <a:buChar char="•"/>
            </a:pPr>
            <a:r>
              <a:rPr lang="en-US" sz="1600" dirty="0" smtClean="0"/>
              <a:t>Bug Logs</a:t>
            </a:r>
            <a:endParaRPr lang="en-US" sz="1600" dirty="0"/>
          </a:p>
        </p:txBody>
      </p:sp>
      <p:sp>
        <p:nvSpPr>
          <p:cNvPr id="7" name="TextBox 6"/>
          <p:cNvSpPr txBox="1"/>
          <p:nvPr/>
        </p:nvSpPr>
        <p:spPr>
          <a:xfrm>
            <a:off x="5140708" y="5037484"/>
            <a:ext cx="3144645" cy="584775"/>
          </a:xfrm>
          <a:prstGeom prst="rect">
            <a:avLst/>
          </a:prstGeom>
          <a:noFill/>
        </p:spPr>
        <p:txBody>
          <a:bodyPr wrap="square" rtlCol="0">
            <a:spAutoFit/>
          </a:bodyPr>
          <a:lstStyle/>
          <a:p>
            <a:pPr marL="285750" indent="-285750">
              <a:buFont typeface="Arial" charset="0"/>
              <a:buChar char="•"/>
            </a:pPr>
            <a:r>
              <a:rPr lang="en-US" sz="1600" dirty="0" smtClean="0"/>
              <a:t>Final Presentation Preparation</a:t>
            </a:r>
          </a:p>
          <a:p>
            <a:pPr marL="285750" indent="-285750">
              <a:buFont typeface="Arial" charset="0"/>
              <a:buChar char="•"/>
            </a:pPr>
            <a:r>
              <a:rPr lang="en-US" sz="1600" dirty="0" smtClean="0"/>
              <a:t>Bug Logs</a:t>
            </a:r>
            <a:endParaRPr lang="en-US" sz="1600" dirty="0"/>
          </a:p>
        </p:txBody>
      </p:sp>
      <p:sp>
        <p:nvSpPr>
          <p:cNvPr id="9" name="TextBox 8"/>
          <p:cNvSpPr txBox="1"/>
          <p:nvPr/>
        </p:nvSpPr>
        <p:spPr>
          <a:xfrm>
            <a:off x="5140706" y="2273178"/>
            <a:ext cx="3144645" cy="584775"/>
          </a:xfrm>
          <a:prstGeom prst="rect">
            <a:avLst/>
          </a:prstGeom>
          <a:noFill/>
        </p:spPr>
        <p:txBody>
          <a:bodyPr wrap="square" rtlCol="0">
            <a:spAutoFit/>
          </a:bodyPr>
          <a:lstStyle/>
          <a:p>
            <a:pPr marL="285750" indent="-285750">
              <a:buFont typeface="Arial" charset="0"/>
              <a:buChar char="•"/>
            </a:pPr>
            <a:r>
              <a:rPr lang="en-US" sz="1600" dirty="0" smtClean="0"/>
              <a:t>Final Presentation Preparation</a:t>
            </a:r>
          </a:p>
          <a:p>
            <a:pPr marL="285750" indent="-285750">
              <a:buFont typeface="Arial" charset="0"/>
              <a:buChar char="•"/>
            </a:pPr>
            <a:r>
              <a:rPr lang="en-US" sz="1600" dirty="0" smtClean="0"/>
              <a:t>Bug Logs</a:t>
            </a:r>
            <a:endParaRPr lang="en-US" sz="1600" dirty="0"/>
          </a:p>
        </p:txBody>
      </p:sp>
    </p:spTree>
    <p:extLst>
      <p:ext uri="{BB962C8B-B14F-4D97-AF65-F5344CB8AC3E}">
        <p14:creationId xmlns:p14="http://schemas.microsoft.com/office/powerpoint/2010/main" val="885490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ED9AF9-3AB3-44D0-8FB2-DD660CDB88AA}"/>
              </a:ext>
            </a:extLst>
          </p:cNvPr>
          <p:cNvSpPr>
            <a:spLocks noGrp="1"/>
          </p:cNvSpPr>
          <p:nvPr>
            <p:ph type="title"/>
          </p:nvPr>
        </p:nvSpPr>
        <p:spPr>
          <a:xfrm>
            <a:off x="437321" y="687474"/>
            <a:ext cx="8176592" cy="1083329"/>
          </a:xfrm>
        </p:spPr>
        <p:txBody>
          <a:bodyPr>
            <a:normAutofit/>
          </a:bodyPr>
          <a:lstStyle/>
          <a:p>
            <a:r>
              <a:rPr lang="en-SG" dirty="0"/>
              <a:t>Work breakdown per member</a:t>
            </a:r>
            <a:br>
              <a:rPr lang="en-SG" dirty="0"/>
            </a:br>
            <a:r>
              <a:rPr lang="en-SG" sz="1200" dirty="0"/>
              <a:t>Programming (Coding, Debugging, integration)  VS Non Programming (Design, Deployment, Testing</a:t>
            </a:r>
            <a:r>
              <a:rPr lang="en-SG" sz="731" dirty="0"/>
              <a:t>)</a:t>
            </a:r>
            <a:endParaRPr lang="en-SG" dirty="0"/>
          </a:p>
        </p:txBody>
      </p:sp>
      <p:sp>
        <p:nvSpPr>
          <p:cNvPr id="6" name="Content Placeholder 5">
            <a:extLst>
              <a:ext uri="{FF2B5EF4-FFF2-40B4-BE49-F238E27FC236}">
                <a16:creationId xmlns:a16="http://schemas.microsoft.com/office/drawing/2014/main" xmlns="" id="{D2A41B26-3722-45E8-BFE5-C1A2F19F9D52}"/>
              </a:ext>
            </a:extLst>
          </p:cNvPr>
          <p:cNvSpPr>
            <a:spLocks noGrp="1"/>
          </p:cNvSpPr>
          <p:nvPr>
            <p:ph idx="1"/>
          </p:nvPr>
        </p:nvSpPr>
        <p:spPr>
          <a:xfrm>
            <a:off x="2207534" y="2634170"/>
            <a:ext cx="4875144" cy="2042322"/>
          </a:xfrm>
        </p:spPr>
        <p:txBody>
          <a:bodyPr anchor="t"/>
          <a:lstStyle/>
          <a:p>
            <a:pPr marL="0" indent="0">
              <a:buNone/>
            </a:pPr>
            <a:endParaRPr lang="en-SG" b="1" dirty="0"/>
          </a:p>
          <a:p>
            <a:pPr marL="0" indent="0">
              <a:buNone/>
            </a:pPr>
            <a:endParaRPr lang="en-SG" dirty="0"/>
          </a:p>
        </p:txBody>
      </p:sp>
      <p:graphicFrame>
        <p:nvGraphicFramePr>
          <p:cNvPr id="8" name="Table 7">
            <a:extLst>
              <a:ext uri="{FF2B5EF4-FFF2-40B4-BE49-F238E27FC236}">
                <a16:creationId xmlns:a16="http://schemas.microsoft.com/office/drawing/2014/main" xmlns="" id="{54B84B5C-8A22-4B8B-82F8-6D75A5171AEF}"/>
              </a:ext>
            </a:extLst>
          </p:cNvPr>
          <p:cNvGraphicFramePr>
            <a:graphicFrameLocks noGrp="1"/>
          </p:cNvGraphicFramePr>
          <p:nvPr>
            <p:extLst>
              <p:ext uri="{D42A27DB-BD31-4B8C-83A1-F6EECF244321}">
                <p14:modId xmlns:p14="http://schemas.microsoft.com/office/powerpoint/2010/main" val="612352275"/>
              </p:ext>
            </p:extLst>
          </p:nvPr>
        </p:nvGraphicFramePr>
        <p:xfrm>
          <a:off x="543339" y="1933650"/>
          <a:ext cx="8070573" cy="4116708"/>
        </p:xfrm>
        <a:graphic>
          <a:graphicData uri="http://schemas.openxmlformats.org/drawingml/2006/table">
            <a:tbl>
              <a:tblPr firstRow="1" bandRow="1">
                <a:tableStyleId>{5C22544A-7EE6-4342-B048-85BDC9FD1C3A}</a:tableStyleId>
              </a:tblPr>
              <a:tblGrid>
                <a:gridCol w="1935252">
                  <a:extLst>
                    <a:ext uri="{9D8B030D-6E8A-4147-A177-3AD203B41FA5}">
                      <a16:colId xmlns:a16="http://schemas.microsoft.com/office/drawing/2014/main" xmlns="" val="3345014123"/>
                    </a:ext>
                  </a:extLst>
                </a:gridCol>
                <a:gridCol w="6135321">
                  <a:extLst>
                    <a:ext uri="{9D8B030D-6E8A-4147-A177-3AD203B41FA5}">
                      <a16:colId xmlns:a16="http://schemas.microsoft.com/office/drawing/2014/main" xmlns="" val="4226666794"/>
                    </a:ext>
                  </a:extLst>
                </a:gridCol>
              </a:tblGrid>
              <a:tr h="0">
                <a:tc>
                  <a:txBody>
                    <a:bodyPr/>
                    <a:lstStyle/>
                    <a:p>
                      <a:endParaRPr lang="en-SG" sz="1400" dirty="0"/>
                    </a:p>
                  </a:txBody>
                  <a:tcPr marL="51435" marR="51435" marT="25718" marB="25718"/>
                </a:tc>
                <a:tc>
                  <a:txBody>
                    <a:bodyPr/>
                    <a:lstStyle/>
                    <a:p>
                      <a:pPr algn="ctr"/>
                      <a:r>
                        <a:rPr lang="en-SG" sz="2000" dirty="0"/>
                        <a:t>Non Programming</a:t>
                      </a:r>
                    </a:p>
                  </a:txBody>
                  <a:tcPr marL="51435" marR="51435" marT="25718" marB="25718"/>
                </a:tc>
                <a:extLst>
                  <a:ext uri="{0D108BD9-81ED-4DB2-BD59-A6C34878D82A}">
                    <a16:rowId xmlns:a16="http://schemas.microsoft.com/office/drawing/2014/main" xmlns="" val="94297995"/>
                  </a:ext>
                </a:extLst>
              </a:tr>
              <a:tr h="1824914">
                <a:tc>
                  <a:txBody>
                    <a:bodyPr/>
                    <a:lstStyle/>
                    <a:p>
                      <a:r>
                        <a:rPr lang="en-SG" sz="1600" dirty="0"/>
                        <a:t>Shenying</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Designing of diagrams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Creating Test Cases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Bug Logs</a:t>
                      </a:r>
                      <a:endParaRPr lang="en-US" sz="160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PM review preparation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Video</a:t>
                      </a:r>
                      <a:r>
                        <a:rPr lang="en-SG" sz="1600" baseline="0" dirty="0"/>
                        <a:t> demo preparation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t>Testing</a:t>
                      </a:r>
                      <a:endParaRPr lang="en-SG" sz="1600" baseline="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t>Creating Test Cases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smtClean="0"/>
                        <a:t>Final Presentation Preparation</a:t>
                      </a:r>
                    </a:p>
                  </a:txBody>
                  <a:tcPr marL="51435" marR="51435" marT="25718" marB="25718"/>
                </a:tc>
                <a:extLst>
                  <a:ext uri="{0D108BD9-81ED-4DB2-BD59-A6C34878D82A}">
                    <a16:rowId xmlns:a16="http://schemas.microsoft.com/office/drawing/2014/main" xmlns="" val="1220035438"/>
                  </a:ext>
                </a:extLst>
              </a:tr>
              <a:tr h="0">
                <a:tc>
                  <a:txBody>
                    <a:bodyPr/>
                    <a:lstStyle/>
                    <a:p>
                      <a:r>
                        <a:rPr lang="en-SG" sz="1600" dirty="0"/>
                        <a:t>Wei Kiat</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Designing of </a:t>
                      </a:r>
                      <a:r>
                        <a:rPr lang="en-SG" sz="1600" dirty="0" smtClean="0"/>
                        <a:t>diagrams</a:t>
                      </a:r>
                      <a:endParaRPr lang="en-US" sz="160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PM review preparation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Video</a:t>
                      </a:r>
                      <a:r>
                        <a:rPr lang="en-SG" sz="1600" baseline="0" dirty="0"/>
                        <a:t> demo preparation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t>Testing</a:t>
                      </a:r>
                      <a:endParaRPr lang="en-SG" sz="1600" baseline="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t>Creating Test Cases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t>Bug Logs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t>Final Presentation Preparation</a:t>
                      </a:r>
                    </a:p>
                  </a:txBody>
                  <a:tcPr marL="51435" marR="51435" marT="25718" marB="25718"/>
                </a:tc>
                <a:extLst>
                  <a:ext uri="{0D108BD9-81ED-4DB2-BD59-A6C34878D82A}">
                    <a16:rowId xmlns:a16="http://schemas.microsoft.com/office/drawing/2014/main" xmlns="" val="2748424684"/>
                  </a:ext>
                </a:extLst>
              </a:tr>
            </a:tbl>
          </a:graphicData>
        </a:graphic>
      </p:graphicFrame>
    </p:spTree>
    <p:extLst>
      <p:ext uri="{BB962C8B-B14F-4D97-AF65-F5344CB8AC3E}">
        <p14:creationId xmlns:p14="http://schemas.microsoft.com/office/powerpoint/2010/main" val="3640458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PROGRAMMING HOURS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98240600"/>
              </p:ext>
            </p:extLst>
          </p:nvPr>
        </p:nvGraphicFramePr>
        <p:xfrm>
          <a:off x="581025" y="2227263"/>
          <a:ext cx="5992416" cy="2225040"/>
        </p:xfrm>
        <a:graphic>
          <a:graphicData uri="http://schemas.openxmlformats.org/drawingml/2006/table">
            <a:tbl>
              <a:tblPr firstRow="1" bandRow="1">
                <a:tableStyleId>{5C22544A-7EE6-4342-B048-85BDC9FD1C3A}</a:tableStyleId>
              </a:tblPr>
              <a:tblGrid>
                <a:gridCol w="1997472">
                  <a:extLst>
                    <a:ext uri="{9D8B030D-6E8A-4147-A177-3AD203B41FA5}">
                      <a16:colId xmlns:a16="http://schemas.microsoft.com/office/drawing/2014/main" xmlns="" val="20000"/>
                    </a:ext>
                  </a:extLst>
                </a:gridCol>
                <a:gridCol w="1997472">
                  <a:extLst>
                    <a:ext uri="{9D8B030D-6E8A-4147-A177-3AD203B41FA5}">
                      <a16:colId xmlns:a16="http://schemas.microsoft.com/office/drawing/2014/main" xmlns="" val="20001"/>
                    </a:ext>
                  </a:extLst>
                </a:gridCol>
                <a:gridCol w="1997472">
                  <a:extLst>
                    <a:ext uri="{9D8B030D-6E8A-4147-A177-3AD203B41FA5}">
                      <a16:colId xmlns:a16="http://schemas.microsoft.com/office/drawing/2014/main" xmlns="" val="20002"/>
                    </a:ext>
                  </a:extLst>
                </a:gridCol>
              </a:tblGrid>
              <a:tr h="370840">
                <a:tc>
                  <a:txBody>
                    <a:bodyPr/>
                    <a:lstStyle/>
                    <a:p>
                      <a:pPr algn="ctr"/>
                      <a:r>
                        <a:rPr lang="en-SG" dirty="0" smtClean="0"/>
                        <a:t>Members</a:t>
                      </a:r>
                      <a:endParaRPr lang="en-SG" dirty="0"/>
                    </a:p>
                  </a:txBody>
                  <a:tcPr/>
                </a:tc>
                <a:tc>
                  <a:txBody>
                    <a:bodyPr/>
                    <a:lstStyle/>
                    <a:p>
                      <a:pPr algn="ctr"/>
                      <a:r>
                        <a:rPr lang="en-SG" dirty="0"/>
                        <a:t>Hours </a:t>
                      </a:r>
                    </a:p>
                  </a:txBody>
                  <a:tcPr/>
                </a:tc>
                <a:tc>
                  <a:txBody>
                    <a:bodyPr/>
                    <a:lstStyle/>
                    <a:p>
                      <a:pPr algn="ctr"/>
                      <a:r>
                        <a:rPr lang="en-SG" dirty="0"/>
                        <a:t>%</a:t>
                      </a:r>
                      <a:r>
                        <a:rPr lang="en-SG" baseline="0" dirty="0"/>
                        <a:t> of total </a:t>
                      </a:r>
                      <a:endParaRPr lang="en-SG" dirty="0"/>
                    </a:p>
                  </a:txBody>
                  <a:tcPr/>
                </a:tc>
                <a:extLst>
                  <a:ext uri="{0D108BD9-81ED-4DB2-BD59-A6C34878D82A}">
                    <a16:rowId xmlns:a16="http://schemas.microsoft.com/office/drawing/2014/main" xmlns="" val="10000"/>
                  </a:ext>
                </a:extLst>
              </a:tr>
              <a:tr h="370840">
                <a:tc>
                  <a:txBody>
                    <a:bodyPr/>
                    <a:lstStyle/>
                    <a:p>
                      <a:r>
                        <a:rPr lang="en-SG" dirty="0"/>
                        <a:t>Shen Ying</a:t>
                      </a:r>
                    </a:p>
                  </a:txBody>
                  <a:tcPr/>
                </a:tc>
                <a:tc>
                  <a:txBody>
                    <a:bodyPr/>
                    <a:lstStyle/>
                    <a:p>
                      <a:pPr algn="ctr"/>
                      <a:r>
                        <a:rPr lang="en-SG" dirty="0" smtClean="0"/>
                        <a:t>56.89</a:t>
                      </a:r>
                      <a:endParaRPr lang="en-SG" dirty="0"/>
                    </a:p>
                  </a:txBody>
                  <a:tcPr/>
                </a:tc>
                <a:tc>
                  <a:txBody>
                    <a:bodyPr/>
                    <a:lstStyle/>
                    <a:p>
                      <a:pPr algn="ctr"/>
                      <a:r>
                        <a:rPr lang="en-SG" dirty="0" smtClean="0"/>
                        <a:t>21.04</a:t>
                      </a:r>
                      <a:endParaRPr lang="en-SG" dirty="0"/>
                    </a:p>
                  </a:txBody>
                  <a:tcPr/>
                </a:tc>
                <a:extLst>
                  <a:ext uri="{0D108BD9-81ED-4DB2-BD59-A6C34878D82A}">
                    <a16:rowId xmlns:a16="http://schemas.microsoft.com/office/drawing/2014/main" xmlns="" val="1000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t>Hidayat</a:t>
                      </a:r>
                    </a:p>
                  </a:txBody>
                  <a:tcPr/>
                </a:tc>
                <a:tc>
                  <a:txBody>
                    <a:bodyPr/>
                    <a:lstStyle/>
                    <a:p>
                      <a:pPr algn="ctr"/>
                      <a:r>
                        <a:rPr lang="en-SG" dirty="0" smtClean="0"/>
                        <a:t>53.20</a:t>
                      </a:r>
                      <a:endParaRPr lang="en-SG" dirty="0"/>
                    </a:p>
                  </a:txBody>
                  <a:tcPr/>
                </a:tc>
                <a:tc>
                  <a:txBody>
                    <a:bodyPr/>
                    <a:lstStyle/>
                    <a:p>
                      <a:pPr algn="ctr"/>
                      <a:r>
                        <a:rPr lang="en-SG" dirty="0" smtClean="0"/>
                        <a:t>19.67</a:t>
                      </a:r>
                      <a:endParaRPr lang="en-SG" dirty="0"/>
                    </a:p>
                  </a:txBody>
                  <a:tcPr/>
                </a:tc>
                <a:extLst>
                  <a:ext uri="{0D108BD9-81ED-4DB2-BD59-A6C34878D82A}">
                    <a16:rowId xmlns:a16="http://schemas.microsoft.com/office/drawing/2014/main" xmlns="" val="10002"/>
                  </a:ext>
                </a:extLst>
              </a:tr>
              <a:tr h="370840">
                <a:tc>
                  <a:txBody>
                    <a:bodyPr/>
                    <a:lstStyle/>
                    <a:p>
                      <a:r>
                        <a:rPr lang="en-SG" dirty="0"/>
                        <a:t>Wei Kiat</a:t>
                      </a:r>
                    </a:p>
                  </a:txBody>
                  <a:tcPr/>
                </a:tc>
                <a:tc>
                  <a:txBody>
                    <a:bodyPr/>
                    <a:lstStyle/>
                    <a:p>
                      <a:pPr algn="ctr"/>
                      <a:r>
                        <a:rPr lang="en-SG" dirty="0" smtClean="0"/>
                        <a:t>54.03</a:t>
                      </a:r>
                      <a:endParaRPr lang="en-SG" dirty="0"/>
                    </a:p>
                  </a:txBody>
                  <a:tcPr/>
                </a:tc>
                <a:tc>
                  <a:txBody>
                    <a:bodyPr/>
                    <a:lstStyle/>
                    <a:p>
                      <a:pPr algn="ctr"/>
                      <a:r>
                        <a:rPr lang="en-SG" dirty="0" smtClean="0"/>
                        <a:t>19.98</a:t>
                      </a:r>
                      <a:endParaRPr lang="en-SG" dirty="0"/>
                    </a:p>
                  </a:txBody>
                  <a:tcPr/>
                </a:tc>
                <a:extLst>
                  <a:ext uri="{0D108BD9-81ED-4DB2-BD59-A6C34878D82A}">
                    <a16:rowId xmlns:a16="http://schemas.microsoft.com/office/drawing/2014/main" xmlns="" val="10003"/>
                  </a:ext>
                </a:extLst>
              </a:tr>
              <a:tr h="370840">
                <a:tc>
                  <a:txBody>
                    <a:bodyPr/>
                    <a:lstStyle/>
                    <a:p>
                      <a:r>
                        <a:rPr lang="en-SG" dirty="0"/>
                        <a:t>Denise</a:t>
                      </a:r>
                    </a:p>
                  </a:txBody>
                  <a:tcPr/>
                </a:tc>
                <a:tc>
                  <a:txBody>
                    <a:bodyPr/>
                    <a:lstStyle/>
                    <a:p>
                      <a:pPr algn="ctr"/>
                      <a:r>
                        <a:rPr lang="en-SG" dirty="0" smtClean="0"/>
                        <a:t>52.92</a:t>
                      </a:r>
                      <a:endParaRPr lang="en-SG" dirty="0"/>
                    </a:p>
                  </a:txBody>
                  <a:tcPr/>
                </a:tc>
                <a:tc>
                  <a:txBody>
                    <a:bodyPr/>
                    <a:lstStyle/>
                    <a:p>
                      <a:pPr algn="ctr"/>
                      <a:r>
                        <a:rPr lang="en-SG" dirty="0" smtClean="0"/>
                        <a:t>19.57</a:t>
                      </a:r>
                      <a:endParaRPr lang="en-SG" dirty="0"/>
                    </a:p>
                  </a:txBody>
                  <a:tcPr/>
                </a:tc>
                <a:extLst>
                  <a:ext uri="{0D108BD9-81ED-4DB2-BD59-A6C34878D82A}">
                    <a16:rowId xmlns:a16="http://schemas.microsoft.com/office/drawing/2014/main" xmlns="" val="10004"/>
                  </a:ext>
                </a:extLst>
              </a:tr>
              <a:tr h="370840">
                <a:tc>
                  <a:txBody>
                    <a:bodyPr/>
                    <a:lstStyle/>
                    <a:p>
                      <a:r>
                        <a:rPr lang="en-SG" dirty="0"/>
                        <a:t>Gerald</a:t>
                      </a:r>
                    </a:p>
                  </a:txBody>
                  <a:tcPr/>
                </a:tc>
                <a:tc>
                  <a:txBody>
                    <a:bodyPr/>
                    <a:lstStyle/>
                    <a:p>
                      <a:pPr algn="ctr"/>
                      <a:r>
                        <a:rPr lang="en-SG" dirty="0" smtClean="0"/>
                        <a:t>53.39</a:t>
                      </a:r>
                      <a:endParaRPr lang="en-SG" dirty="0"/>
                    </a:p>
                  </a:txBody>
                  <a:tcPr/>
                </a:tc>
                <a:tc>
                  <a:txBody>
                    <a:bodyPr/>
                    <a:lstStyle/>
                    <a:p>
                      <a:pPr algn="ctr"/>
                      <a:r>
                        <a:rPr lang="en-SG" dirty="0" smtClean="0"/>
                        <a:t>19.74</a:t>
                      </a:r>
                      <a:endParaRPr lang="en-SG" dirty="0"/>
                    </a:p>
                  </a:txBody>
                  <a:tcPr/>
                </a:tc>
                <a:extLst>
                  <a:ext uri="{0D108BD9-81ED-4DB2-BD59-A6C34878D82A}">
                    <a16:rowId xmlns:a16="http://schemas.microsoft.com/office/drawing/2014/main" xmlns="" val="10005"/>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873520408"/>
              </p:ext>
            </p:extLst>
          </p:nvPr>
        </p:nvGraphicFramePr>
        <p:xfrm>
          <a:off x="581024" y="4688337"/>
          <a:ext cx="7989919" cy="1010920"/>
        </p:xfrm>
        <a:graphic>
          <a:graphicData uri="http://schemas.openxmlformats.org/drawingml/2006/table">
            <a:tbl>
              <a:tblPr firstRow="1" bandRow="1">
                <a:tableStyleId>{5C22544A-7EE6-4342-B048-85BDC9FD1C3A}</a:tableStyleId>
              </a:tblPr>
              <a:tblGrid>
                <a:gridCol w="1141417">
                  <a:extLst>
                    <a:ext uri="{9D8B030D-6E8A-4147-A177-3AD203B41FA5}">
                      <a16:colId xmlns:a16="http://schemas.microsoft.com/office/drawing/2014/main" xmlns="" val="20000"/>
                    </a:ext>
                  </a:extLst>
                </a:gridCol>
                <a:gridCol w="1141417">
                  <a:extLst>
                    <a:ext uri="{9D8B030D-6E8A-4147-A177-3AD203B41FA5}">
                      <a16:colId xmlns:a16="http://schemas.microsoft.com/office/drawing/2014/main" xmlns="" val="20001"/>
                    </a:ext>
                  </a:extLst>
                </a:gridCol>
                <a:gridCol w="1141417">
                  <a:extLst>
                    <a:ext uri="{9D8B030D-6E8A-4147-A177-3AD203B41FA5}">
                      <a16:colId xmlns:a16="http://schemas.microsoft.com/office/drawing/2014/main" xmlns="" val="20002"/>
                    </a:ext>
                  </a:extLst>
                </a:gridCol>
                <a:gridCol w="1141417"/>
                <a:gridCol w="1141417"/>
                <a:gridCol w="1141417"/>
                <a:gridCol w="1141417"/>
              </a:tblGrid>
              <a:tr h="0">
                <a:tc>
                  <a:txBody>
                    <a:bodyPr/>
                    <a:lstStyle/>
                    <a:p>
                      <a:pPr algn="ctr"/>
                      <a:r>
                        <a:rPr lang="en-SG" dirty="0" smtClean="0"/>
                        <a:t>Total</a:t>
                      </a:r>
                      <a:r>
                        <a:rPr lang="en-SG" baseline="0" dirty="0" smtClean="0"/>
                        <a:t> hours</a:t>
                      </a:r>
                      <a:endParaRPr lang="en-SG" dirty="0"/>
                    </a:p>
                  </a:txBody>
                  <a:tcPr/>
                </a:tc>
                <a:tc>
                  <a:txBody>
                    <a:bodyPr/>
                    <a:lstStyle/>
                    <a:p>
                      <a:pPr algn="ctr"/>
                      <a:r>
                        <a:rPr lang="en-SG" dirty="0" smtClean="0"/>
                        <a:t>Average</a:t>
                      </a:r>
                      <a:r>
                        <a:rPr lang="en-SG" baseline="0" dirty="0" smtClean="0"/>
                        <a:t> hours</a:t>
                      </a:r>
                      <a:r>
                        <a:rPr lang="en-SG" dirty="0" smtClean="0"/>
                        <a:t> </a:t>
                      </a:r>
                      <a:endParaRPr lang="en-SG" dirty="0"/>
                    </a:p>
                  </a:txBody>
                  <a:tcPr/>
                </a:tc>
                <a:tc>
                  <a:txBody>
                    <a:bodyPr/>
                    <a:lstStyle/>
                    <a:p>
                      <a:pPr algn="ctr"/>
                      <a:r>
                        <a:rPr lang="en-SG" dirty="0" smtClean="0"/>
                        <a:t>St</a:t>
                      </a:r>
                      <a:r>
                        <a:rPr lang="en-SG" baseline="0" dirty="0" smtClean="0"/>
                        <a:t>n Dev</a:t>
                      </a:r>
                      <a:endParaRPr lang="en-SG" dirty="0"/>
                    </a:p>
                  </a:txBody>
                  <a:tcPr/>
                </a:tc>
                <a:tc>
                  <a:txBody>
                    <a:bodyPr/>
                    <a:lstStyle/>
                    <a:p>
                      <a:pPr algn="ctr"/>
                      <a:r>
                        <a:rPr lang="en-SG" dirty="0" smtClean="0"/>
                        <a:t>Median</a:t>
                      </a:r>
                      <a:endParaRPr lang="en-SG" dirty="0"/>
                    </a:p>
                  </a:txBody>
                  <a:tcPr/>
                </a:tc>
                <a:tc>
                  <a:txBody>
                    <a:bodyPr/>
                    <a:lstStyle/>
                    <a:p>
                      <a:pPr algn="ctr"/>
                      <a:r>
                        <a:rPr lang="en-SG" dirty="0" smtClean="0"/>
                        <a:t>Min</a:t>
                      </a:r>
                      <a:endParaRPr lang="en-SG" dirty="0"/>
                    </a:p>
                  </a:txBody>
                  <a:tcPr/>
                </a:tc>
                <a:tc>
                  <a:txBody>
                    <a:bodyPr/>
                    <a:lstStyle/>
                    <a:p>
                      <a:pPr algn="ctr"/>
                      <a:r>
                        <a:rPr lang="en-SG" dirty="0" smtClean="0"/>
                        <a:t>Max</a:t>
                      </a:r>
                      <a:endParaRPr lang="en-SG" dirty="0"/>
                    </a:p>
                  </a:txBody>
                  <a:tcPr/>
                </a:tc>
                <a:tc>
                  <a:txBody>
                    <a:bodyPr/>
                    <a:lstStyle/>
                    <a:p>
                      <a:pPr algn="ctr"/>
                      <a:r>
                        <a:rPr lang="en-SG" dirty="0" smtClean="0"/>
                        <a:t>Diff</a:t>
                      </a:r>
                      <a:endParaRPr lang="en-SG" dirty="0"/>
                    </a:p>
                  </a:txBody>
                  <a:tcPr/>
                </a:tc>
                <a:extLst>
                  <a:ext uri="{0D108BD9-81ED-4DB2-BD59-A6C34878D82A}">
                    <a16:rowId xmlns:a16="http://schemas.microsoft.com/office/drawing/2014/main" xmlns="" val="10000"/>
                  </a:ext>
                </a:extLst>
              </a:tr>
              <a:tr h="370840">
                <a:tc>
                  <a:txBody>
                    <a:bodyPr/>
                    <a:lstStyle/>
                    <a:p>
                      <a:pPr algn="ctr"/>
                      <a:r>
                        <a:rPr lang="en-SG" dirty="0" smtClean="0"/>
                        <a:t>270.43</a:t>
                      </a:r>
                      <a:endParaRPr lang="en-SG" dirty="0"/>
                    </a:p>
                  </a:txBody>
                  <a:tcPr/>
                </a:tc>
                <a:tc>
                  <a:txBody>
                    <a:bodyPr/>
                    <a:lstStyle/>
                    <a:p>
                      <a:pPr algn="ctr"/>
                      <a:r>
                        <a:rPr lang="en-SG" dirty="0" smtClean="0"/>
                        <a:t>54.09</a:t>
                      </a:r>
                      <a:endParaRPr lang="en-SG" dirty="0"/>
                    </a:p>
                  </a:txBody>
                  <a:tcPr/>
                </a:tc>
                <a:tc>
                  <a:txBody>
                    <a:bodyPr/>
                    <a:lstStyle/>
                    <a:p>
                      <a:pPr algn="ctr"/>
                      <a:r>
                        <a:rPr lang="en-SG" dirty="0" smtClean="0"/>
                        <a:t>1.62</a:t>
                      </a:r>
                      <a:endParaRPr lang="en-SG" dirty="0"/>
                    </a:p>
                  </a:txBody>
                  <a:tcPr/>
                </a:tc>
                <a:tc>
                  <a:txBody>
                    <a:bodyPr/>
                    <a:lstStyle/>
                    <a:p>
                      <a:pPr algn="ctr"/>
                      <a:r>
                        <a:rPr lang="en-SG" dirty="0" smtClean="0"/>
                        <a:t>53.39</a:t>
                      </a:r>
                      <a:endParaRPr lang="en-SG" dirty="0"/>
                    </a:p>
                  </a:txBody>
                  <a:tcPr/>
                </a:tc>
                <a:tc>
                  <a:txBody>
                    <a:bodyPr/>
                    <a:lstStyle/>
                    <a:p>
                      <a:pPr algn="ctr"/>
                      <a:r>
                        <a:rPr lang="en-SG" dirty="0" smtClean="0"/>
                        <a:t>52.92</a:t>
                      </a:r>
                      <a:endParaRPr lang="en-SG" dirty="0"/>
                    </a:p>
                  </a:txBody>
                  <a:tcPr/>
                </a:tc>
                <a:tc>
                  <a:txBody>
                    <a:bodyPr/>
                    <a:lstStyle/>
                    <a:p>
                      <a:pPr algn="ctr"/>
                      <a:r>
                        <a:rPr lang="en-SG" dirty="0" smtClean="0"/>
                        <a:t>56.89</a:t>
                      </a:r>
                      <a:endParaRPr lang="en-SG" dirty="0"/>
                    </a:p>
                  </a:txBody>
                  <a:tcPr/>
                </a:tc>
                <a:tc>
                  <a:txBody>
                    <a:bodyPr/>
                    <a:lstStyle/>
                    <a:p>
                      <a:pPr algn="ctr"/>
                      <a:r>
                        <a:rPr lang="en-SG" dirty="0" smtClean="0"/>
                        <a:t>3.97</a:t>
                      </a:r>
                      <a:endParaRPr lang="en-SG"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071101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PROGRAMMING </a:t>
            </a:r>
            <a:r>
              <a:rPr lang="en-SG" dirty="0" smtClean="0"/>
              <a:t>HOURS</a:t>
            </a:r>
            <a:endParaRPr lang="en-SG" dirty="0"/>
          </a:p>
        </p:txBody>
      </p:sp>
      <p:pic>
        <p:nvPicPr>
          <p:cNvPr id="6" name="Picture 5"/>
          <p:cNvPicPr>
            <a:picLocks noChangeAspect="1"/>
          </p:cNvPicPr>
          <p:nvPr/>
        </p:nvPicPr>
        <p:blipFill rotWithShape="1">
          <a:blip r:embed="rId2"/>
          <a:srcRect l="2049" t="4221" r="494" b="3221"/>
          <a:stretch/>
        </p:blipFill>
        <p:spPr>
          <a:xfrm>
            <a:off x="1906437" y="2520177"/>
            <a:ext cx="5339261" cy="3155794"/>
          </a:xfrm>
          <a:prstGeom prst="rect">
            <a:avLst/>
          </a:prstGeom>
        </p:spPr>
      </p:pic>
    </p:spTree>
    <p:extLst>
      <p:ext uri="{BB962C8B-B14F-4D97-AF65-F5344CB8AC3E}">
        <p14:creationId xmlns:p14="http://schemas.microsoft.com/office/powerpoint/2010/main" val="182650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13924" y="3967405"/>
            <a:ext cx="7989752" cy="590321"/>
          </a:xfrm>
        </p:spPr>
        <p:txBody>
          <a:bodyPr>
            <a:normAutofit/>
          </a:bodyPr>
          <a:lstStyle/>
          <a:p>
            <a:pPr algn="ctr"/>
            <a:r>
              <a:rPr lang="en-SG" sz="2800" dirty="0">
                <a:solidFill>
                  <a:schemeClr val="bg1"/>
                </a:solidFill>
              </a:rPr>
              <a:t>TASK AND bug metrics</a:t>
            </a:r>
          </a:p>
        </p:txBody>
      </p:sp>
    </p:spTree>
    <p:extLst>
      <p:ext uri="{BB962C8B-B14F-4D97-AF65-F5344CB8AC3E}">
        <p14:creationId xmlns:p14="http://schemas.microsoft.com/office/powerpoint/2010/main" val="1373403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TASK METRICS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77419945"/>
              </p:ext>
            </p:extLst>
          </p:nvPr>
        </p:nvGraphicFramePr>
        <p:xfrm>
          <a:off x="1036136" y="2491479"/>
          <a:ext cx="7079863" cy="2946591"/>
        </p:xfrm>
        <a:graphic>
          <a:graphicData uri="http://schemas.openxmlformats.org/drawingml/2006/table">
            <a:tbl>
              <a:tblPr firstRow="1" bandRow="1">
                <a:tableStyleId>{5C22544A-7EE6-4342-B048-85BDC9FD1C3A}</a:tableStyleId>
              </a:tblPr>
              <a:tblGrid>
                <a:gridCol w="1660757">
                  <a:extLst>
                    <a:ext uri="{9D8B030D-6E8A-4147-A177-3AD203B41FA5}">
                      <a16:colId xmlns:a16="http://schemas.microsoft.com/office/drawing/2014/main" xmlns="" val="20000"/>
                    </a:ext>
                  </a:extLst>
                </a:gridCol>
                <a:gridCol w="2127741">
                  <a:extLst>
                    <a:ext uri="{9D8B030D-6E8A-4147-A177-3AD203B41FA5}">
                      <a16:colId xmlns:a16="http://schemas.microsoft.com/office/drawing/2014/main" xmlns="" val="20001"/>
                    </a:ext>
                  </a:extLst>
                </a:gridCol>
                <a:gridCol w="1970183">
                  <a:extLst>
                    <a:ext uri="{9D8B030D-6E8A-4147-A177-3AD203B41FA5}">
                      <a16:colId xmlns:a16="http://schemas.microsoft.com/office/drawing/2014/main" xmlns="" val="20002"/>
                    </a:ext>
                  </a:extLst>
                </a:gridCol>
                <a:gridCol w="1321182">
                  <a:extLst>
                    <a:ext uri="{9D8B030D-6E8A-4147-A177-3AD203B41FA5}">
                      <a16:colId xmlns:a16="http://schemas.microsoft.com/office/drawing/2014/main" xmlns="" val="20003"/>
                    </a:ext>
                  </a:extLst>
                </a:gridCol>
              </a:tblGrid>
              <a:tr h="721551">
                <a:tc>
                  <a:txBody>
                    <a:bodyPr/>
                    <a:lstStyle/>
                    <a:p>
                      <a:pPr algn="ctr"/>
                      <a:r>
                        <a:rPr lang="en-SG" dirty="0"/>
                        <a:t>Iteration</a:t>
                      </a:r>
                      <a:r>
                        <a:rPr lang="en-SG" baseline="0" dirty="0"/>
                        <a:t> </a:t>
                      </a:r>
                      <a:endParaRPr lang="en-SG" dirty="0"/>
                    </a:p>
                  </a:txBody>
                  <a:tcPr/>
                </a:tc>
                <a:tc>
                  <a:txBody>
                    <a:bodyPr/>
                    <a:lstStyle/>
                    <a:p>
                      <a:pPr algn="ctr"/>
                      <a:r>
                        <a:rPr lang="en-SG" dirty="0"/>
                        <a:t>Planned Tasks (#) </a:t>
                      </a:r>
                    </a:p>
                  </a:txBody>
                  <a:tcPr/>
                </a:tc>
                <a:tc>
                  <a:txBody>
                    <a:bodyPr/>
                    <a:lstStyle/>
                    <a:p>
                      <a:pPr algn="ctr"/>
                      <a:r>
                        <a:rPr lang="en-SG" dirty="0"/>
                        <a:t>Actual Tasks</a:t>
                      </a:r>
                      <a:r>
                        <a:rPr lang="en-SG" baseline="0" dirty="0"/>
                        <a:t> (#)</a:t>
                      </a:r>
                      <a:endParaRPr lang="en-SG" dirty="0"/>
                    </a:p>
                  </a:txBody>
                  <a:tcPr/>
                </a:tc>
                <a:tc>
                  <a:txBody>
                    <a:bodyPr/>
                    <a:lstStyle/>
                    <a:p>
                      <a:pPr algn="ctr"/>
                      <a:r>
                        <a:rPr lang="en-SG" dirty="0"/>
                        <a:t>Metric</a:t>
                      </a:r>
                      <a:r>
                        <a:rPr lang="en-SG" baseline="0" dirty="0"/>
                        <a:t>(%)</a:t>
                      </a:r>
                      <a:endParaRPr lang="en-SG" dirty="0"/>
                    </a:p>
                  </a:txBody>
                  <a:tcPr/>
                </a:tc>
                <a:extLst>
                  <a:ext uri="{0D108BD9-81ED-4DB2-BD59-A6C34878D82A}">
                    <a16:rowId xmlns:a16="http://schemas.microsoft.com/office/drawing/2014/main" xmlns="" val="10000"/>
                  </a:ext>
                </a:extLst>
              </a:tr>
              <a:tr h="370840">
                <a:tc>
                  <a:txBody>
                    <a:bodyPr/>
                    <a:lstStyle/>
                    <a:p>
                      <a:pPr algn="ctr"/>
                      <a:r>
                        <a:rPr lang="en-SG" dirty="0"/>
                        <a:t>1</a:t>
                      </a:r>
                    </a:p>
                  </a:txBody>
                  <a:tcPr/>
                </a:tc>
                <a:tc>
                  <a:txBody>
                    <a:bodyPr/>
                    <a:lstStyle/>
                    <a:p>
                      <a:pPr algn="ctr"/>
                      <a:r>
                        <a:rPr lang="en-SG" dirty="0"/>
                        <a:t>12</a:t>
                      </a:r>
                    </a:p>
                  </a:txBody>
                  <a:tcPr/>
                </a:tc>
                <a:tc>
                  <a:txBody>
                    <a:bodyPr/>
                    <a:lstStyle/>
                    <a:p>
                      <a:pPr algn="ctr"/>
                      <a:r>
                        <a:rPr lang="en-SG" dirty="0"/>
                        <a:t>12</a:t>
                      </a:r>
                    </a:p>
                  </a:txBody>
                  <a:tcPr/>
                </a:tc>
                <a:tc>
                  <a:txBody>
                    <a:bodyPr/>
                    <a:lstStyle/>
                    <a:p>
                      <a:pPr algn="ctr"/>
                      <a:r>
                        <a:rPr lang="en-SG" dirty="0"/>
                        <a:t>100</a:t>
                      </a:r>
                    </a:p>
                  </a:txBody>
                  <a:tcPr/>
                </a:tc>
                <a:extLst>
                  <a:ext uri="{0D108BD9-81ED-4DB2-BD59-A6C34878D82A}">
                    <a16:rowId xmlns:a16="http://schemas.microsoft.com/office/drawing/2014/main" xmlns="" val="10001"/>
                  </a:ext>
                </a:extLst>
              </a:tr>
              <a:tr h="370840">
                <a:tc>
                  <a:txBody>
                    <a:bodyPr/>
                    <a:lstStyle/>
                    <a:p>
                      <a:pPr algn="ctr"/>
                      <a:r>
                        <a:rPr lang="en-SG" dirty="0"/>
                        <a:t>2</a:t>
                      </a:r>
                    </a:p>
                  </a:txBody>
                  <a:tcPr/>
                </a:tc>
                <a:tc>
                  <a:txBody>
                    <a:bodyPr/>
                    <a:lstStyle/>
                    <a:p>
                      <a:pPr algn="ctr"/>
                      <a:r>
                        <a:rPr lang="en-SG" dirty="0"/>
                        <a:t>15</a:t>
                      </a:r>
                    </a:p>
                  </a:txBody>
                  <a:tcPr/>
                </a:tc>
                <a:tc>
                  <a:txBody>
                    <a:bodyPr/>
                    <a:lstStyle/>
                    <a:p>
                      <a:pPr algn="ctr"/>
                      <a:r>
                        <a:rPr lang="en-SG" dirty="0"/>
                        <a:t>17</a:t>
                      </a:r>
                    </a:p>
                  </a:txBody>
                  <a:tcPr/>
                </a:tc>
                <a:tc>
                  <a:txBody>
                    <a:bodyPr/>
                    <a:lstStyle/>
                    <a:p>
                      <a:pPr algn="ctr"/>
                      <a:r>
                        <a:rPr lang="en-SG" dirty="0"/>
                        <a:t>88.2</a:t>
                      </a:r>
                    </a:p>
                  </a:txBody>
                  <a:tcPr/>
                </a:tc>
                <a:extLst>
                  <a:ext uri="{0D108BD9-81ED-4DB2-BD59-A6C34878D82A}">
                    <a16:rowId xmlns:a16="http://schemas.microsoft.com/office/drawing/2014/main" xmlns="" val="10002"/>
                  </a:ext>
                </a:extLst>
              </a:tr>
              <a:tr h="370840">
                <a:tc>
                  <a:txBody>
                    <a:bodyPr/>
                    <a:lstStyle/>
                    <a:p>
                      <a:pPr algn="ctr"/>
                      <a:r>
                        <a:rPr lang="en-SG" dirty="0"/>
                        <a:t>3</a:t>
                      </a:r>
                    </a:p>
                  </a:txBody>
                  <a:tcPr/>
                </a:tc>
                <a:tc>
                  <a:txBody>
                    <a:bodyPr/>
                    <a:lstStyle/>
                    <a:p>
                      <a:pPr algn="ctr"/>
                      <a:r>
                        <a:rPr lang="en-SG" dirty="0"/>
                        <a:t>15</a:t>
                      </a:r>
                    </a:p>
                  </a:txBody>
                  <a:tcPr/>
                </a:tc>
                <a:tc>
                  <a:txBody>
                    <a:bodyPr/>
                    <a:lstStyle/>
                    <a:p>
                      <a:pPr algn="ctr"/>
                      <a:r>
                        <a:rPr lang="en-SG" dirty="0"/>
                        <a:t>17</a:t>
                      </a:r>
                    </a:p>
                  </a:txBody>
                  <a:tcPr/>
                </a:tc>
                <a:tc>
                  <a:txBody>
                    <a:bodyPr/>
                    <a:lstStyle/>
                    <a:p>
                      <a:pPr algn="ctr"/>
                      <a:r>
                        <a:rPr lang="en-SG" dirty="0"/>
                        <a:t>88.2</a:t>
                      </a:r>
                    </a:p>
                  </a:txBody>
                  <a:tcPr/>
                </a:tc>
                <a:extLst>
                  <a:ext uri="{0D108BD9-81ED-4DB2-BD59-A6C34878D82A}">
                    <a16:rowId xmlns:a16="http://schemas.microsoft.com/office/drawing/2014/main" xmlns="" val="10003"/>
                  </a:ext>
                </a:extLst>
              </a:tr>
              <a:tr h="370840">
                <a:tc>
                  <a:txBody>
                    <a:bodyPr/>
                    <a:lstStyle/>
                    <a:p>
                      <a:pPr algn="ctr"/>
                      <a:r>
                        <a:rPr lang="en-SG" dirty="0"/>
                        <a:t>4</a:t>
                      </a:r>
                    </a:p>
                  </a:txBody>
                  <a:tcPr/>
                </a:tc>
                <a:tc>
                  <a:txBody>
                    <a:bodyPr/>
                    <a:lstStyle/>
                    <a:p>
                      <a:pPr algn="ctr"/>
                      <a:r>
                        <a:rPr lang="en-SG" dirty="0"/>
                        <a:t>19</a:t>
                      </a:r>
                    </a:p>
                  </a:txBody>
                  <a:tcPr/>
                </a:tc>
                <a:tc>
                  <a:txBody>
                    <a:bodyPr/>
                    <a:lstStyle/>
                    <a:p>
                      <a:pPr algn="ctr"/>
                      <a:r>
                        <a:rPr lang="en-SG" dirty="0"/>
                        <a:t>19</a:t>
                      </a:r>
                    </a:p>
                  </a:txBody>
                  <a:tcPr/>
                </a:tc>
                <a:tc>
                  <a:txBody>
                    <a:bodyPr/>
                    <a:lstStyle/>
                    <a:p>
                      <a:pPr algn="ctr"/>
                      <a:r>
                        <a:rPr lang="en-SG" dirty="0"/>
                        <a:t>100</a:t>
                      </a:r>
                    </a:p>
                  </a:txBody>
                  <a:tcPr/>
                </a:tc>
                <a:extLst>
                  <a:ext uri="{0D108BD9-81ED-4DB2-BD59-A6C34878D82A}">
                    <a16:rowId xmlns:a16="http://schemas.microsoft.com/office/drawing/2014/main" xmlns="" val="10004"/>
                  </a:ext>
                </a:extLst>
              </a:tr>
              <a:tr h="370840">
                <a:tc>
                  <a:txBody>
                    <a:bodyPr/>
                    <a:lstStyle/>
                    <a:p>
                      <a:pPr algn="ctr"/>
                      <a:r>
                        <a:rPr lang="en-SG" dirty="0"/>
                        <a:t>5</a:t>
                      </a:r>
                    </a:p>
                  </a:txBody>
                  <a:tcPr/>
                </a:tc>
                <a:tc>
                  <a:txBody>
                    <a:bodyPr/>
                    <a:lstStyle/>
                    <a:p>
                      <a:pPr algn="ctr"/>
                      <a:r>
                        <a:rPr lang="en-SG" dirty="0"/>
                        <a:t>20</a:t>
                      </a:r>
                    </a:p>
                  </a:txBody>
                  <a:tcPr/>
                </a:tc>
                <a:tc>
                  <a:txBody>
                    <a:bodyPr/>
                    <a:lstStyle/>
                    <a:p>
                      <a:pPr algn="ctr"/>
                      <a:r>
                        <a:rPr lang="en-SG" dirty="0"/>
                        <a:t>20</a:t>
                      </a:r>
                    </a:p>
                  </a:txBody>
                  <a:tcPr/>
                </a:tc>
                <a:tc>
                  <a:txBody>
                    <a:bodyPr/>
                    <a:lstStyle/>
                    <a:p>
                      <a:pPr algn="ctr"/>
                      <a:r>
                        <a:rPr lang="en-SG" dirty="0"/>
                        <a:t>100</a:t>
                      </a:r>
                    </a:p>
                  </a:txBody>
                  <a:tcPr/>
                </a:tc>
                <a:extLst>
                  <a:ext uri="{0D108BD9-81ED-4DB2-BD59-A6C34878D82A}">
                    <a16:rowId xmlns:a16="http://schemas.microsoft.com/office/drawing/2014/main" xmlns="" val="10005"/>
                  </a:ext>
                </a:extLst>
              </a:tr>
              <a:tr h="370840">
                <a:tc>
                  <a:txBody>
                    <a:bodyPr/>
                    <a:lstStyle/>
                    <a:p>
                      <a:pPr algn="ctr"/>
                      <a:r>
                        <a:rPr lang="en-SG" dirty="0"/>
                        <a:t>6</a:t>
                      </a:r>
                    </a:p>
                  </a:txBody>
                  <a:tcPr/>
                </a:tc>
                <a:tc>
                  <a:txBody>
                    <a:bodyPr/>
                    <a:lstStyle/>
                    <a:p>
                      <a:pPr algn="ctr"/>
                      <a:r>
                        <a:rPr lang="en-SG" dirty="0" smtClean="0"/>
                        <a:t>23</a:t>
                      </a:r>
                      <a:endParaRPr lang="en-SG" dirty="0"/>
                    </a:p>
                  </a:txBody>
                  <a:tcPr/>
                </a:tc>
                <a:tc>
                  <a:txBody>
                    <a:bodyPr/>
                    <a:lstStyle/>
                    <a:p>
                      <a:pPr algn="ctr"/>
                      <a:r>
                        <a:rPr lang="en-SG" dirty="0" smtClean="0"/>
                        <a:t>23</a:t>
                      </a:r>
                      <a:endParaRPr lang="en-SG" dirty="0"/>
                    </a:p>
                  </a:txBody>
                  <a:tcPr/>
                </a:tc>
                <a:tc>
                  <a:txBody>
                    <a:bodyPr/>
                    <a:lstStyle/>
                    <a:p>
                      <a:pPr algn="ctr"/>
                      <a:r>
                        <a:rPr lang="en-SG" dirty="0" smtClean="0"/>
                        <a:t>100</a:t>
                      </a:r>
                      <a:endParaRPr lang="en-SG"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280668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CONTENT</a:t>
            </a:r>
          </a:p>
        </p:txBody>
      </p:sp>
      <p:sp>
        <p:nvSpPr>
          <p:cNvPr id="3" name="Content Placeholder 2"/>
          <p:cNvSpPr>
            <a:spLocks noGrp="1"/>
          </p:cNvSpPr>
          <p:nvPr>
            <p:ph idx="1"/>
          </p:nvPr>
        </p:nvSpPr>
        <p:spPr/>
        <p:txBody>
          <a:bodyPr>
            <a:normAutofit/>
          </a:bodyPr>
          <a:lstStyle/>
          <a:p>
            <a:r>
              <a:rPr lang="en-SG" sz="2000" dirty="0"/>
              <a:t>SCHEDULE</a:t>
            </a:r>
          </a:p>
          <a:p>
            <a:r>
              <a:rPr lang="en-SG" sz="2000" dirty="0"/>
              <a:t>IMPROVEMENT FROM WEEK 10 PROGRESS UPDATES</a:t>
            </a:r>
          </a:p>
          <a:p>
            <a:r>
              <a:rPr lang="en-SG" sz="2000" dirty="0"/>
              <a:t>WORK BREAKDOWN</a:t>
            </a:r>
          </a:p>
          <a:p>
            <a:r>
              <a:rPr lang="en-SG" sz="2000" dirty="0"/>
              <a:t>TASK AND BUG METRICS</a:t>
            </a:r>
          </a:p>
          <a:p>
            <a:r>
              <a:rPr lang="en-SG" sz="2000" dirty="0"/>
              <a:t>USE OF GIT</a:t>
            </a:r>
          </a:p>
          <a:p>
            <a:r>
              <a:rPr lang="en-SG" sz="2000" dirty="0"/>
              <a:t>TEST SCORE</a:t>
            </a:r>
          </a:p>
          <a:p>
            <a:r>
              <a:rPr lang="en-SG" sz="2000" dirty="0"/>
              <a:t>SERVER INFO</a:t>
            </a:r>
          </a:p>
          <a:p>
            <a:r>
              <a:rPr lang="en-SG" sz="2000" dirty="0"/>
              <a:t>OTHERS </a:t>
            </a:r>
          </a:p>
        </p:txBody>
      </p:sp>
    </p:spTree>
    <p:extLst>
      <p:ext uri="{BB962C8B-B14F-4D97-AF65-F5344CB8AC3E}">
        <p14:creationId xmlns:p14="http://schemas.microsoft.com/office/powerpoint/2010/main" val="88248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Bug metrics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5942001"/>
              </p:ext>
            </p:extLst>
          </p:nvPr>
        </p:nvGraphicFramePr>
        <p:xfrm>
          <a:off x="418595" y="1976120"/>
          <a:ext cx="8314945" cy="4881880"/>
        </p:xfrm>
        <a:graphic>
          <a:graphicData uri="http://schemas.openxmlformats.org/drawingml/2006/table">
            <a:tbl>
              <a:tblPr firstRow="1" bandRow="1">
                <a:tableStyleId>{5C22544A-7EE6-4342-B048-85BDC9FD1C3A}</a:tableStyleId>
              </a:tblPr>
              <a:tblGrid>
                <a:gridCol w="1153727"/>
                <a:gridCol w="1052492"/>
                <a:gridCol w="1345019"/>
                <a:gridCol w="4763707"/>
              </a:tblGrid>
              <a:tr h="370840">
                <a:tc>
                  <a:txBody>
                    <a:bodyPr/>
                    <a:lstStyle/>
                    <a:p>
                      <a:pPr algn="ctr"/>
                      <a:r>
                        <a:rPr lang="en-SG" dirty="0" smtClean="0"/>
                        <a:t>Iteration </a:t>
                      </a:r>
                      <a:endParaRPr lang="en-SG" dirty="0"/>
                    </a:p>
                  </a:txBody>
                  <a:tcPr/>
                </a:tc>
                <a:tc>
                  <a:txBody>
                    <a:bodyPr/>
                    <a:lstStyle/>
                    <a:p>
                      <a:pPr algn="ctr"/>
                      <a:r>
                        <a:rPr lang="en-SG" dirty="0" smtClean="0"/>
                        <a:t>BM</a:t>
                      </a:r>
                      <a:r>
                        <a:rPr lang="en-SG" baseline="0" dirty="0" smtClean="0"/>
                        <a:t> </a:t>
                      </a:r>
                      <a:r>
                        <a:rPr lang="en-SG" dirty="0" smtClean="0"/>
                        <a:t>Score</a:t>
                      </a:r>
                      <a:endParaRPr lang="en-SG" dirty="0"/>
                    </a:p>
                  </a:txBody>
                  <a:tcPr/>
                </a:tc>
                <a:tc>
                  <a:txBody>
                    <a:bodyPr/>
                    <a:lstStyle/>
                    <a:p>
                      <a:pPr algn="ctr"/>
                      <a:r>
                        <a:rPr lang="en-SG" dirty="0" smtClean="0"/>
                        <a:t>Solved(%)</a:t>
                      </a:r>
                      <a:endParaRPr lang="en-SG" dirty="0"/>
                    </a:p>
                  </a:txBody>
                  <a:tcPr/>
                </a:tc>
                <a:tc>
                  <a:txBody>
                    <a:bodyPr/>
                    <a:lstStyle/>
                    <a:p>
                      <a:pPr algn="ctr"/>
                      <a:r>
                        <a:rPr lang="en-SG" dirty="0" smtClean="0"/>
                        <a:t>Action</a:t>
                      </a:r>
                      <a:r>
                        <a:rPr lang="en-SG" baseline="0" dirty="0" smtClean="0"/>
                        <a:t> Plan</a:t>
                      </a:r>
                      <a:endParaRPr lang="en-SG" dirty="0"/>
                    </a:p>
                  </a:txBody>
                  <a:tcPr/>
                </a:tc>
              </a:tr>
              <a:tr h="370840">
                <a:tc>
                  <a:txBody>
                    <a:bodyPr/>
                    <a:lstStyle/>
                    <a:p>
                      <a:r>
                        <a:rPr lang="en-SG" sz="1400" dirty="0" smtClean="0"/>
                        <a:t>1</a:t>
                      </a:r>
                      <a:endParaRPr lang="en-SG" sz="1400" dirty="0"/>
                    </a:p>
                  </a:txBody>
                  <a:tcPr/>
                </a:tc>
                <a:tc>
                  <a:txBody>
                    <a:bodyPr/>
                    <a:lstStyle/>
                    <a:p>
                      <a:pPr algn="ctr"/>
                      <a:r>
                        <a:rPr lang="en-SG" sz="1400" dirty="0" smtClean="0"/>
                        <a:t>-</a:t>
                      </a:r>
                      <a:endParaRPr lang="en-SG" sz="1400" dirty="0"/>
                    </a:p>
                  </a:txBody>
                  <a:tcPr/>
                </a:tc>
                <a:tc>
                  <a:txBody>
                    <a:bodyPr/>
                    <a:lstStyle/>
                    <a:p>
                      <a:pPr algn="ctr"/>
                      <a:endParaRPr lang="en-SG" sz="1400" dirty="0"/>
                    </a:p>
                  </a:txBody>
                  <a:tcPr/>
                </a:tc>
                <a:tc>
                  <a:txBody>
                    <a:bodyPr/>
                    <a:lstStyle/>
                    <a:p>
                      <a:pPr algn="ctr"/>
                      <a:r>
                        <a:rPr lang="en-SG" sz="1400" dirty="0" smtClean="0"/>
                        <a:t>- </a:t>
                      </a:r>
                      <a:endParaRPr lang="en-SG" sz="1400" dirty="0"/>
                    </a:p>
                  </a:txBody>
                  <a:tcPr/>
                </a:tc>
              </a:tr>
              <a:tr h="370840">
                <a:tc>
                  <a:txBody>
                    <a:bodyPr/>
                    <a:lstStyle/>
                    <a:p>
                      <a:r>
                        <a:rPr lang="en-SG" sz="1400" dirty="0" smtClean="0"/>
                        <a:t>2</a:t>
                      </a:r>
                      <a:endParaRPr lang="en-SG" sz="1400" dirty="0"/>
                    </a:p>
                  </a:txBody>
                  <a:tcPr/>
                </a:tc>
                <a:tc>
                  <a:txBody>
                    <a:bodyPr/>
                    <a:lstStyle/>
                    <a:p>
                      <a:pPr algn="ctr"/>
                      <a:r>
                        <a:rPr lang="en-SG" sz="1400" dirty="0" smtClean="0"/>
                        <a:t>1</a:t>
                      </a:r>
                      <a:endParaRPr lang="en-SG" sz="1400" dirty="0"/>
                    </a:p>
                  </a:txBody>
                  <a:tcPr/>
                </a:tc>
                <a:tc>
                  <a:txBody>
                    <a:bodyPr/>
                    <a:lstStyle/>
                    <a:p>
                      <a:pPr algn="ctr"/>
                      <a:r>
                        <a:rPr lang="en-SG" sz="1400" dirty="0" smtClean="0"/>
                        <a:t>100</a:t>
                      </a:r>
                      <a:endParaRPr lang="en-SG" sz="1400" dirty="0"/>
                    </a:p>
                  </a:txBody>
                  <a:tcPr/>
                </a:tc>
                <a:tc>
                  <a:txBody>
                    <a:bodyPr/>
                    <a:lstStyle/>
                    <a:p>
                      <a:pPr algn="ctr"/>
                      <a:r>
                        <a:rPr lang="en-SG" sz="1400" dirty="0" smtClean="0"/>
                        <a:t>Planned to solve</a:t>
                      </a:r>
                      <a:r>
                        <a:rPr lang="en-SG" sz="1400" baseline="0" dirty="0" smtClean="0"/>
                        <a:t> during buffer time, but ended up fixing during a PP session.</a:t>
                      </a:r>
                      <a:endParaRPr lang="en-SG" sz="1400" dirty="0"/>
                    </a:p>
                  </a:txBody>
                  <a:tcPr/>
                </a:tc>
              </a:tr>
              <a:tr h="370840">
                <a:tc>
                  <a:txBody>
                    <a:bodyPr/>
                    <a:lstStyle/>
                    <a:p>
                      <a:r>
                        <a:rPr lang="en-SG" sz="1400" dirty="0" smtClean="0"/>
                        <a:t>3</a:t>
                      </a:r>
                      <a:endParaRPr lang="en-SG" sz="1400" dirty="0"/>
                    </a:p>
                  </a:txBody>
                  <a:tcPr/>
                </a:tc>
                <a:tc>
                  <a:txBody>
                    <a:bodyPr/>
                    <a:lstStyle/>
                    <a:p>
                      <a:pPr algn="ctr"/>
                      <a:r>
                        <a:rPr lang="en-SG" sz="1400" dirty="0" smtClean="0"/>
                        <a:t>7 </a:t>
                      </a:r>
                      <a:endParaRPr lang="en-SG" sz="1400" dirty="0"/>
                    </a:p>
                  </a:txBody>
                  <a:tcPr/>
                </a:tc>
                <a:tc>
                  <a:txBody>
                    <a:bodyPr/>
                    <a:lstStyle/>
                    <a:p>
                      <a:pPr algn="ctr"/>
                      <a:r>
                        <a:rPr lang="en-SG" sz="1400" dirty="0" smtClean="0"/>
                        <a:t>100</a:t>
                      </a:r>
                      <a:endParaRPr lang="en-SG" sz="1400" dirty="0"/>
                    </a:p>
                  </a:txBody>
                  <a:tcPr/>
                </a:tc>
                <a:tc>
                  <a:txBody>
                    <a:bodyPr/>
                    <a:lstStyle/>
                    <a:p>
                      <a:r>
                        <a:rPr lang="en-SG" sz="1400" dirty="0" smtClean="0"/>
                        <a:t>Planned to</a:t>
                      </a:r>
                      <a:r>
                        <a:rPr lang="en-SG" sz="1400" baseline="0" dirty="0" smtClean="0"/>
                        <a:t> solve during debugging time in the next iteration as the bug was discovered late in the iteration and there were other tasks that needed to be prioritised. </a:t>
                      </a:r>
                      <a:endParaRPr lang="en-SG" sz="1400" dirty="0"/>
                    </a:p>
                  </a:txBody>
                  <a:tcPr/>
                </a:tc>
              </a:tr>
              <a:tr h="370840">
                <a:tc>
                  <a:txBody>
                    <a:bodyPr/>
                    <a:lstStyle/>
                    <a:p>
                      <a:r>
                        <a:rPr lang="en-SG" sz="1400" dirty="0" smtClean="0"/>
                        <a:t>4</a:t>
                      </a:r>
                      <a:endParaRPr lang="en-SG" sz="1400" dirty="0"/>
                    </a:p>
                  </a:txBody>
                  <a:tcPr/>
                </a:tc>
                <a:tc>
                  <a:txBody>
                    <a:bodyPr/>
                    <a:lstStyle/>
                    <a:p>
                      <a:pPr algn="ctr"/>
                      <a:r>
                        <a:rPr lang="en-SG" sz="1400" dirty="0" smtClean="0"/>
                        <a:t>15</a:t>
                      </a:r>
                      <a:endParaRPr lang="en-SG" sz="1400" dirty="0"/>
                    </a:p>
                  </a:txBody>
                  <a:tcPr/>
                </a:tc>
                <a:tc>
                  <a:txBody>
                    <a:bodyPr/>
                    <a:lstStyle/>
                    <a:p>
                      <a:pPr algn="ctr"/>
                      <a:r>
                        <a:rPr lang="en-SG" sz="1400" dirty="0" smtClean="0"/>
                        <a:t>100</a:t>
                      </a:r>
                      <a:endParaRPr lang="en-SG" sz="1400" dirty="0"/>
                    </a:p>
                  </a:txBody>
                  <a:tcPr/>
                </a:tc>
                <a:tc>
                  <a:txBody>
                    <a:bodyPr/>
                    <a:lstStyle/>
                    <a:p>
                      <a:r>
                        <a:rPr lang="en-SG" sz="1400" dirty="0" smtClean="0"/>
                        <a:t>Bug were handled during iteration. Other features were pushed back to account</a:t>
                      </a:r>
                      <a:r>
                        <a:rPr lang="en-SG" sz="1400" baseline="0" dirty="0" smtClean="0"/>
                        <a:t> for bug solving time. </a:t>
                      </a:r>
                      <a:endParaRPr lang="en-SG" sz="1400" dirty="0"/>
                    </a:p>
                  </a:txBody>
                  <a:tcPr/>
                </a:tc>
              </a:tr>
              <a:tr h="370840">
                <a:tc>
                  <a:txBody>
                    <a:bodyPr/>
                    <a:lstStyle/>
                    <a:p>
                      <a:r>
                        <a:rPr lang="en-SG" sz="1400" dirty="0" smtClean="0"/>
                        <a:t>5</a:t>
                      </a:r>
                      <a:endParaRPr lang="en-SG" sz="1400" dirty="0"/>
                    </a:p>
                  </a:txBody>
                  <a:tcPr/>
                </a:tc>
                <a:tc>
                  <a:txBody>
                    <a:bodyPr/>
                    <a:lstStyle/>
                    <a:p>
                      <a:pPr algn="ctr"/>
                      <a:r>
                        <a:rPr lang="en-SG" sz="1400" dirty="0" smtClean="0"/>
                        <a:t>107</a:t>
                      </a:r>
                      <a:endParaRPr lang="en-SG" sz="1400" dirty="0"/>
                    </a:p>
                  </a:txBody>
                  <a:tcPr/>
                </a:tc>
                <a:tc>
                  <a:txBody>
                    <a:bodyPr/>
                    <a:lstStyle/>
                    <a:p>
                      <a:pPr algn="ctr"/>
                      <a:r>
                        <a:rPr lang="en-SG" sz="1400" dirty="0" smtClean="0"/>
                        <a:t>100</a:t>
                      </a:r>
                      <a:endParaRPr lang="en-SG" sz="1400" dirty="0"/>
                    </a:p>
                  </a:txBody>
                  <a:tcPr/>
                </a:tc>
                <a:tc>
                  <a:txBody>
                    <a:bodyPr/>
                    <a:lstStyle/>
                    <a:p>
                      <a:r>
                        <a:rPr lang="en-SG" sz="1400" dirty="0" smtClean="0"/>
                        <a:t>Features</a:t>
                      </a:r>
                      <a:r>
                        <a:rPr lang="en-SG" sz="1400" baseline="0" dirty="0" smtClean="0"/>
                        <a:t> were all completed with our own testing completed. UAT failed and there is a bug infestation. Using planned debugging time in Iter 6 to solve the bugs. Allocated more Debugging hours in Iter 6.</a:t>
                      </a:r>
                      <a:endParaRPr lang="en-SG" sz="1400" dirty="0"/>
                    </a:p>
                  </a:txBody>
                  <a:tcPr/>
                </a:tc>
              </a:tr>
              <a:tr h="370840">
                <a:tc>
                  <a:txBody>
                    <a:bodyPr/>
                    <a:lstStyle/>
                    <a:p>
                      <a:r>
                        <a:rPr lang="en-SG" sz="1400" dirty="0" smtClean="0"/>
                        <a:t>6</a:t>
                      </a:r>
                      <a:endParaRPr lang="en-SG" sz="1400" dirty="0"/>
                    </a:p>
                  </a:txBody>
                  <a:tcPr/>
                </a:tc>
                <a:tc>
                  <a:txBody>
                    <a:bodyPr/>
                    <a:lstStyle/>
                    <a:p>
                      <a:pPr algn="ctr"/>
                      <a:r>
                        <a:rPr lang="en-SG" sz="1400" dirty="0" smtClean="0"/>
                        <a:t>30</a:t>
                      </a:r>
                      <a:endParaRPr lang="en-SG" sz="1400" dirty="0"/>
                    </a:p>
                  </a:txBody>
                  <a:tcPr/>
                </a:tc>
                <a:tc>
                  <a:txBody>
                    <a:bodyPr/>
                    <a:lstStyle/>
                    <a:p>
                      <a:pPr algn="ctr"/>
                      <a:r>
                        <a:rPr lang="en-SG" sz="1400" dirty="0" smtClean="0"/>
                        <a:t>100</a:t>
                      </a:r>
                      <a:endParaRPr lang="en-SG" sz="1400" dirty="0"/>
                    </a:p>
                  </a:txBody>
                  <a:tcPr/>
                </a:tc>
                <a:tc>
                  <a:txBody>
                    <a:bodyPr/>
                    <a:lstStyle/>
                    <a:p>
                      <a:r>
                        <a:rPr lang="en-SG" sz="1400" dirty="0" smtClean="0"/>
                        <a:t>Major debugging sessions were conducted based on the results from Iter 5. No need to halt development as functions and UI are already completed. Instead, most of the time in this Iter is spent debugging. Some bugs still found during testing sessions. Managed to solve them before Final Presentation deadline.</a:t>
                      </a:r>
                      <a:endParaRPr lang="en-SG" sz="1400" dirty="0"/>
                    </a:p>
                  </a:txBody>
                  <a:tcPr/>
                </a:tc>
              </a:tr>
            </a:tbl>
          </a:graphicData>
        </a:graphic>
      </p:graphicFrame>
    </p:spTree>
    <p:extLst>
      <p:ext uri="{BB962C8B-B14F-4D97-AF65-F5344CB8AC3E}">
        <p14:creationId xmlns:p14="http://schemas.microsoft.com/office/powerpoint/2010/main" val="12847858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13924" y="3967405"/>
            <a:ext cx="7989752" cy="590321"/>
          </a:xfrm>
        </p:spPr>
        <p:txBody>
          <a:bodyPr>
            <a:normAutofit/>
          </a:bodyPr>
          <a:lstStyle/>
          <a:p>
            <a:pPr algn="ctr"/>
            <a:r>
              <a:rPr lang="en-SG" sz="2800" dirty="0">
                <a:solidFill>
                  <a:schemeClr val="bg1"/>
                </a:solidFill>
              </a:rPr>
              <a:t>Use of git</a:t>
            </a:r>
          </a:p>
        </p:txBody>
      </p:sp>
    </p:spTree>
    <p:extLst>
      <p:ext uri="{BB962C8B-B14F-4D97-AF65-F5344CB8AC3E}">
        <p14:creationId xmlns:p14="http://schemas.microsoft.com/office/powerpoint/2010/main" val="3459851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GIT WAS USED </a:t>
            </a:r>
            <a:r>
              <a:rPr lang="en-SG" dirty="0">
                <a:solidFill>
                  <a:srgbClr val="FFFF00"/>
                </a:solidFill>
              </a:rPr>
              <a:t>CONSISTENTLY</a:t>
            </a:r>
          </a:p>
        </p:txBody>
      </p:sp>
      <p:sp>
        <p:nvSpPr>
          <p:cNvPr id="3" name="Content Placeholder 2"/>
          <p:cNvSpPr>
            <a:spLocks noGrp="1"/>
          </p:cNvSpPr>
          <p:nvPr>
            <p:ph idx="1"/>
          </p:nvPr>
        </p:nvSpPr>
        <p:spPr>
          <a:xfrm>
            <a:off x="495848" y="2423075"/>
            <a:ext cx="7989752" cy="3630795"/>
          </a:xfrm>
        </p:spPr>
        <p:txBody>
          <a:bodyPr/>
          <a:lstStyle/>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p:txBody>
      </p:sp>
      <p:pic>
        <p:nvPicPr>
          <p:cNvPr id="4" name="Picture 3"/>
          <p:cNvPicPr>
            <a:picLocks noChangeAspect="1"/>
          </p:cNvPicPr>
          <p:nvPr/>
        </p:nvPicPr>
        <p:blipFill>
          <a:blip r:embed="rId2"/>
          <a:stretch>
            <a:fillRect/>
          </a:stretch>
        </p:blipFill>
        <p:spPr>
          <a:xfrm>
            <a:off x="320178" y="2423075"/>
            <a:ext cx="8341091" cy="3245147"/>
          </a:xfrm>
          <a:prstGeom prst="rect">
            <a:avLst/>
          </a:prstGeom>
        </p:spPr>
      </p:pic>
    </p:spTree>
    <p:extLst>
      <p:ext uri="{BB962C8B-B14F-4D97-AF65-F5344CB8AC3E}">
        <p14:creationId xmlns:p14="http://schemas.microsoft.com/office/powerpoint/2010/main" val="35244195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GIT WAS USED </a:t>
            </a:r>
            <a:r>
              <a:rPr lang="en-SG" dirty="0">
                <a:solidFill>
                  <a:srgbClr val="FFFF00"/>
                </a:solidFill>
              </a:rPr>
              <a:t>CORRECTLY</a:t>
            </a:r>
            <a:endParaRPr lang="en-SG" b="1" dirty="0"/>
          </a:p>
        </p:txBody>
      </p:sp>
      <p:sp>
        <p:nvSpPr>
          <p:cNvPr id="3" name="Content Placeholder 2"/>
          <p:cNvSpPr>
            <a:spLocks noGrp="1"/>
          </p:cNvSpPr>
          <p:nvPr>
            <p:ph idx="1"/>
          </p:nvPr>
        </p:nvSpPr>
        <p:spPr>
          <a:xfrm>
            <a:off x="471464" y="3227205"/>
            <a:ext cx="7989752" cy="3630795"/>
          </a:xfrm>
        </p:spPr>
        <p:txBody>
          <a:bodyPr>
            <a:normAutofit/>
          </a:bodyPr>
          <a:lstStyle/>
          <a:p>
            <a:pPr marL="0" indent="0" algn="ctr">
              <a:buNone/>
            </a:pPr>
            <a:endParaRPr lang="en-SG" dirty="0"/>
          </a:p>
          <a:p>
            <a:pPr marL="0" indent="0">
              <a:buNone/>
            </a:pPr>
            <a:endParaRPr lang="en-SG" dirty="0"/>
          </a:p>
          <a:p>
            <a:pPr marL="0" indent="0">
              <a:buNone/>
            </a:pPr>
            <a:endParaRPr lang="en-SG" dirty="0"/>
          </a:p>
          <a:p>
            <a:pPr marL="0" indent="0">
              <a:buNone/>
            </a:pPr>
            <a:endParaRPr lang="en-SG" dirty="0"/>
          </a:p>
          <a:p>
            <a:r>
              <a:rPr lang="en-SG" dirty="0"/>
              <a:t>Make sure correct branch before merging files </a:t>
            </a:r>
          </a:p>
          <a:p>
            <a:r>
              <a:rPr lang="en-SG" dirty="0"/>
              <a:t>Resolve conflict </a:t>
            </a:r>
          </a:p>
          <a:p>
            <a:r>
              <a:rPr lang="en-SG" dirty="0"/>
              <a:t>Always PULL at the start of PP session</a:t>
            </a:r>
          </a:p>
          <a:p>
            <a:r>
              <a:rPr lang="en-SG" dirty="0"/>
              <a:t>Write brief commit messages that describes what has changed </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p:txBody>
      </p:sp>
      <p:pic>
        <p:nvPicPr>
          <p:cNvPr id="4" name="Picture 3"/>
          <p:cNvPicPr>
            <a:picLocks noChangeAspect="1"/>
          </p:cNvPicPr>
          <p:nvPr/>
        </p:nvPicPr>
        <p:blipFill>
          <a:blip r:embed="rId2"/>
          <a:stretch>
            <a:fillRect/>
          </a:stretch>
        </p:blipFill>
        <p:spPr>
          <a:xfrm>
            <a:off x="471464" y="2644017"/>
            <a:ext cx="8441474" cy="1166376"/>
          </a:xfrm>
          <a:prstGeom prst="rect">
            <a:avLst/>
          </a:prstGeom>
          <a:ln>
            <a:solidFill>
              <a:schemeClr val="accent1"/>
            </a:solidFill>
          </a:ln>
        </p:spPr>
      </p:pic>
    </p:spTree>
    <p:extLst>
      <p:ext uri="{BB962C8B-B14F-4D97-AF65-F5344CB8AC3E}">
        <p14:creationId xmlns:p14="http://schemas.microsoft.com/office/powerpoint/2010/main" val="3682979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GIT WAS USED </a:t>
            </a:r>
            <a:r>
              <a:rPr lang="en-SG" dirty="0">
                <a:solidFill>
                  <a:srgbClr val="FFFF00"/>
                </a:solidFill>
              </a:rPr>
              <a:t>CORRECTLY </a:t>
            </a:r>
            <a:endParaRPr lang="en-SG" dirty="0"/>
          </a:p>
        </p:txBody>
      </p:sp>
      <p:sp>
        <p:nvSpPr>
          <p:cNvPr id="3" name="Content Placeholder 2"/>
          <p:cNvSpPr>
            <a:spLocks noGrp="1"/>
          </p:cNvSpPr>
          <p:nvPr>
            <p:ph idx="1"/>
          </p:nvPr>
        </p:nvSpPr>
        <p:spPr>
          <a:xfrm>
            <a:off x="493767" y="3004180"/>
            <a:ext cx="7989752" cy="3630795"/>
          </a:xfrm>
        </p:spPr>
        <p:txBody>
          <a:bodyPr>
            <a:normAutofit/>
          </a:bodyPr>
          <a:lstStyle/>
          <a:p>
            <a:pPr marL="0" indent="0" algn="ctr">
              <a:buNone/>
            </a:pPr>
            <a:r>
              <a:rPr lang="en-SG" sz="2400" dirty="0">
                <a:solidFill>
                  <a:schemeClr val="accent1">
                    <a:lumMod val="60000"/>
                    <a:lumOff val="40000"/>
                  </a:schemeClr>
                </a:solidFill>
              </a:rPr>
              <a:t>Commit Messages</a:t>
            </a:r>
          </a:p>
          <a:p>
            <a:pPr marL="0" indent="0" algn="ctr">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p:txBody>
      </p:sp>
      <p:pic>
        <p:nvPicPr>
          <p:cNvPr id="7" name="Picture 6"/>
          <p:cNvPicPr>
            <a:picLocks noChangeAspect="1"/>
          </p:cNvPicPr>
          <p:nvPr/>
        </p:nvPicPr>
        <p:blipFill>
          <a:blip r:embed="rId2"/>
          <a:stretch>
            <a:fillRect/>
          </a:stretch>
        </p:blipFill>
        <p:spPr>
          <a:xfrm>
            <a:off x="581192" y="2602297"/>
            <a:ext cx="6305550" cy="1958552"/>
          </a:xfrm>
          <a:prstGeom prst="rect">
            <a:avLst/>
          </a:prstGeom>
          <a:ln>
            <a:solidFill>
              <a:schemeClr val="accent1"/>
            </a:solidFill>
          </a:ln>
        </p:spPr>
      </p:pic>
      <p:pic>
        <p:nvPicPr>
          <p:cNvPr id="8" name="Picture 7"/>
          <p:cNvPicPr>
            <a:picLocks noChangeAspect="1"/>
          </p:cNvPicPr>
          <p:nvPr/>
        </p:nvPicPr>
        <p:blipFill rotWithShape="1">
          <a:blip r:embed="rId3"/>
          <a:srcRect l="-380" b="23744"/>
          <a:stretch/>
        </p:blipFill>
        <p:spPr>
          <a:xfrm>
            <a:off x="2107580" y="4808714"/>
            <a:ext cx="6463364" cy="1079130"/>
          </a:xfrm>
          <a:prstGeom prst="rect">
            <a:avLst/>
          </a:prstGeom>
          <a:ln>
            <a:solidFill>
              <a:schemeClr val="accent1"/>
            </a:solidFill>
          </a:ln>
        </p:spPr>
      </p:pic>
    </p:spTree>
    <p:extLst>
      <p:ext uri="{BB962C8B-B14F-4D97-AF65-F5344CB8AC3E}">
        <p14:creationId xmlns:p14="http://schemas.microsoft.com/office/powerpoint/2010/main" val="18448669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GIT WAS USED </a:t>
            </a:r>
            <a:r>
              <a:rPr lang="en-SG" dirty="0">
                <a:solidFill>
                  <a:srgbClr val="FFFF00"/>
                </a:solidFill>
              </a:rPr>
              <a:t>evenly</a:t>
            </a:r>
            <a:endParaRPr lang="en-SG" dirty="0"/>
          </a:p>
        </p:txBody>
      </p:sp>
      <p:sp>
        <p:nvSpPr>
          <p:cNvPr id="3" name="Content Placeholder 2"/>
          <p:cNvSpPr>
            <a:spLocks noGrp="1"/>
          </p:cNvSpPr>
          <p:nvPr>
            <p:ph idx="1"/>
          </p:nvPr>
        </p:nvSpPr>
        <p:spPr>
          <a:xfrm>
            <a:off x="471464" y="3227205"/>
            <a:ext cx="7989752" cy="3630795"/>
          </a:xfrm>
        </p:spPr>
        <p:txBody>
          <a:bodyPr>
            <a:normAutofit/>
          </a:bodyPr>
          <a:lstStyle/>
          <a:p>
            <a:pPr marL="0" indent="0" algn="ctr">
              <a:buNone/>
            </a:pPr>
            <a:endParaRPr lang="en-SG" sz="2400" dirty="0">
              <a:solidFill>
                <a:schemeClr val="accent1">
                  <a:lumMod val="60000"/>
                  <a:lumOff val="40000"/>
                </a:schemeClr>
              </a:solidFill>
            </a:endParaRPr>
          </a:p>
          <a:p>
            <a:pPr marL="0" indent="0" algn="ctr">
              <a:buNone/>
            </a:pPr>
            <a:endParaRPr lang="en-SG" dirty="0"/>
          </a:p>
          <a:p>
            <a:pPr marL="0" indent="0">
              <a:buNone/>
            </a:pPr>
            <a:endParaRPr lang="en-SG" dirty="0"/>
          </a:p>
          <a:p>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p:txBody>
      </p:sp>
      <p:sp>
        <p:nvSpPr>
          <p:cNvPr id="5" name="Content Placeholder 2"/>
          <p:cNvSpPr txBox="1">
            <a:spLocks/>
          </p:cNvSpPr>
          <p:nvPr/>
        </p:nvSpPr>
        <p:spPr>
          <a:xfrm>
            <a:off x="495848" y="2423075"/>
            <a:ext cx="7989752" cy="363079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SG" dirty="0"/>
          </a:p>
          <a:p>
            <a:pPr marL="0" indent="0">
              <a:buFont typeface="Wingdings 2" panose="05020102010507070707" pitchFamily="18" charset="2"/>
              <a:buNone/>
            </a:pPr>
            <a:endParaRPr lang="en-SG" dirty="0"/>
          </a:p>
          <a:p>
            <a:pPr marL="0" indent="0">
              <a:buFont typeface="Wingdings 2" panose="05020102010507070707" pitchFamily="18" charset="2"/>
              <a:buNone/>
            </a:pPr>
            <a:endParaRPr lang="en-SG" dirty="0"/>
          </a:p>
          <a:p>
            <a:pPr marL="0" indent="0">
              <a:buFont typeface="Wingdings 2" panose="05020102010507070707" pitchFamily="18" charset="2"/>
              <a:buNone/>
            </a:pPr>
            <a:endParaRPr lang="en-SG" dirty="0"/>
          </a:p>
          <a:p>
            <a:pPr marL="0" indent="0">
              <a:buFont typeface="Wingdings 2" panose="05020102010507070707" pitchFamily="18" charset="2"/>
              <a:buNone/>
            </a:pPr>
            <a:endParaRPr lang="en-SG" dirty="0"/>
          </a:p>
          <a:p>
            <a:pPr marL="0" indent="0">
              <a:buFont typeface="Wingdings 2" panose="05020102010507070707" pitchFamily="18" charset="2"/>
              <a:buNone/>
            </a:pPr>
            <a:endParaRPr lang="en-SG" dirty="0"/>
          </a:p>
          <a:p>
            <a:pPr marL="0" indent="0">
              <a:buFont typeface="Wingdings 2" panose="05020102010507070707" pitchFamily="18" charset="2"/>
              <a:buNone/>
            </a:pPr>
            <a:endParaRPr lang="en-SG" dirty="0"/>
          </a:p>
        </p:txBody>
      </p:sp>
      <p:pic>
        <p:nvPicPr>
          <p:cNvPr id="6" name="Picture 5"/>
          <p:cNvPicPr>
            <a:picLocks noChangeAspect="1"/>
          </p:cNvPicPr>
          <p:nvPr/>
        </p:nvPicPr>
        <p:blipFill>
          <a:blip r:embed="rId2"/>
          <a:stretch>
            <a:fillRect/>
          </a:stretch>
        </p:blipFill>
        <p:spPr>
          <a:xfrm>
            <a:off x="189570" y="2001560"/>
            <a:ext cx="8842918" cy="4176216"/>
          </a:xfrm>
          <a:prstGeom prst="rect">
            <a:avLst/>
          </a:prstGeom>
        </p:spPr>
      </p:pic>
      <p:sp>
        <p:nvSpPr>
          <p:cNvPr id="7" name="TextBox 6"/>
          <p:cNvSpPr txBox="1"/>
          <p:nvPr/>
        </p:nvSpPr>
        <p:spPr>
          <a:xfrm>
            <a:off x="581192" y="6106053"/>
            <a:ext cx="7457053" cy="369332"/>
          </a:xfrm>
          <a:prstGeom prst="rect">
            <a:avLst/>
          </a:prstGeom>
          <a:noFill/>
        </p:spPr>
        <p:txBody>
          <a:bodyPr wrap="square" rtlCol="0">
            <a:spAutoFit/>
          </a:bodyPr>
          <a:lstStyle/>
          <a:p>
            <a:r>
              <a:rPr lang="en-SG" dirty="0" smtClean="0"/>
              <a:t>Shen Ying             Denise              Gerald             Wei Kiat           Hidayat</a:t>
            </a:r>
            <a:endParaRPr lang="en-SG" dirty="0"/>
          </a:p>
        </p:txBody>
      </p:sp>
    </p:spTree>
    <p:extLst>
      <p:ext uri="{BB962C8B-B14F-4D97-AF65-F5344CB8AC3E}">
        <p14:creationId xmlns:p14="http://schemas.microsoft.com/office/powerpoint/2010/main" val="23008978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13924" y="3967405"/>
            <a:ext cx="7989752" cy="590321"/>
          </a:xfrm>
        </p:spPr>
        <p:txBody>
          <a:bodyPr>
            <a:normAutofit/>
          </a:bodyPr>
          <a:lstStyle/>
          <a:p>
            <a:pPr algn="ctr"/>
            <a:r>
              <a:rPr lang="en-SG" sz="2800" dirty="0">
                <a:solidFill>
                  <a:schemeClr val="bg1"/>
                </a:solidFill>
              </a:rPr>
              <a:t>Test score</a:t>
            </a:r>
          </a:p>
        </p:txBody>
      </p:sp>
    </p:spTree>
    <p:extLst>
      <p:ext uri="{BB962C8B-B14F-4D97-AF65-F5344CB8AC3E}">
        <p14:creationId xmlns:p14="http://schemas.microsoft.com/office/powerpoint/2010/main" val="22489034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test score</a:t>
            </a:r>
          </a:p>
        </p:txBody>
      </p:sp>
      <p:sp>
        <p:nvSpPr>
          <p:cNvPr id="3" name="Content Placeholder 2"/>
          <p:cNvSpPr>
            <a:spLocks noGrp="1"/>
          </p:cNvSpPr>
          <p:nvPr>
            <p:ph idx="1"/>
          </p:nvPr>
        </p:nvSpPr>
        <p:spPr/>
        <p:txBody>
          <a:bodyPr/>
          <a:lstStyle/>
          <a:p>
            <a:r>
              <a:rPr lang="en-SG" dirty="0" smtClean="0"/>
              <a:t>After resolve UAT issues, all the test cases </a:t>
            </a:r>
            <a:r>
              <a:rPr lang="en-SG" dirty="0" smtClean="0">
                <a:solidFill>
                  <a:srgbClr val="00B050"/>
                </a:solidFill>
              </a:rPr>
              <a:t>PASSED</a:t>
            </a:r>
            <a:endParaRPr lang="en-SG" dirty="0">
              <a:solidFill>
                <a:srgbClr val="00B050"/>
              </a:solidFill>
            </a:endParaRPr>
          </a:p>
        </p:txBody>
      </p:sp>
    </p:spTree>
    <p:extLst>
      <p:ext uri="{BB962C8B-B14F-4D97-AF65-F5344CB8AC3E}">
        <p14:creationId xmlns:p14="http://schemas.microsoft.com/office/powerpoint/2010/main" val="488237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13924" y="3967405"/>
            <a:ext cx="7989752" cy="590321"/>
          </a:xfrm>
        </p:spPr>
        <p:txBody>
          <a:bodyPr>
            <a:normAutofit/>
          </a:bodyPr>
          <a:lstStyle/>
          <a:p>
            <a:pPr algn="ctr"/>
            <a:r>
              <a:rPr lang="en-SG" sz="2800" dirty="0">
                <a:solidFill>
                  <a:schemeClr val="bg1"/>
                </a:solidFill>
              </a:rPr>
              <a:t>Server info</a:t>
            </a:r>
          </a:p>
        </p:txBody>
      </p:sp>
    </p:spTree>
    <p:extLst>
      <p:ext uri="{BB962C8B-B14F-4D97-AF65-F5344CB8AC3E}">
        <p14:creationId xmlns:p14="http://schemas.microsoft.com/office/powerpoint/2010/main" val="1122085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Server info</a:t>
            </a:r>
          </a:p>
        </p:txBody>
      </p:sp>
      <p:sp>
        <p:nvSpPr>
          <p:cNvPr id="3" name="Content Placeholder 2"/>
          <p:cNvSpPr>
            <a:spLocks noGrp="1"/>
          </p:cNvSpPr>
          <p:nvPr>
            <p:ph idx="1"/>
          </p:nvPr>
        </p:nvSpPr>
        <p:spPr/>
        <p:txBody>
          <a:bodyPr/>
          <a:lstStyle/>
          <a:p>
            <a:r>
              <a:rPr lang="en-SG" sz="2400" dirty="0"/>
              <a:t>IP address of AWS Server:   </a:t>
            </a:r>
            <a:r>
              <a:rPr lang="en-SG" sz="2400" dirty="0" smtClean="0"/>
              <a:t>18.220.148.110</a:t>
            </a:r>
          </a:p>
          <a:p>
            <a:r>
              <a:rPr lang="en-SG" sz="2400" dirty="0"/>
              <a:t>Tomcat manager password: </a:t>
            </a:r>
            <a:r>
              <a:rPr lang="en-SG" sz="2400" dirty="0" smtClean="0"/>
              <a:t>    TvmvfpaV1Xuj</a:t>
            </a:r>
            <a:endParaRPr lang="en-SG" sz="2400" dirty="0"/>
          </a:p>
          <a:p>
            <a:r>
              <a:rPr lang="en-SG" sz="2400" dirty="0"/>
              <a:t>Admin Username:    admin</a:t>
            </a:r>
          </a:p>
          <a:p>
            <a:r>
              <a:rPr lang="en-SG" sz="2400" dirty="0"/>
              <a:t>Admin Password:    qwerty123</a:t>
            </a:r>
          </a:p>
          <a:p>
            <a:pPr marL="0" indent="0">
              <a:buNone/>
            </a:pPr>
            <a:endParaRPr lang="en-SG" dirty="0"/>
          </a:p>
          <a:p>
            <a:pPr marL="0" indent="0">
              <a:buNone/>
            </a:pPr>
            <a:endParaRPr lang="en-SG" dirty="0"/>
          </a:p>
        </p:txBody>
      </p:sp>
    </p:spTree>
    <p:extLst>
      <p:ext uri="{BB962C8B-B14F-4D97-AF65-F5344CB8AC3E}">
        <p14:creationId xmlns:p14="http://schemas.microsoft.com/office/powerpoint/2010/main" val="512122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13924" y="3967405"/>
            <a:ext cx="7989752" cy="590321"/>
          </a:xfrm>
        </p:spPr>
        <p:txBody>
          <a:bodyPr>
            <a:normAutofit/>
          </a:bodyPr>
          <a:lstStyle/>
          <a:p>
            <a:pPr algn="ctr"/>
            <a:r>
              <a:rPr lang="en-SG" sz="2800" dirty="0">
                <a:solidFill>
                  <a:schemeClr val="bg1"/>
                </a:solidFill>
              </a:rPr>
              <a:t>schedule</a:t>
            </a:r>
          </a:p>
        </p:txBody>
      </p:sp>
    </p:spTree>
    <p:extLst>
      <p:ext uri="{BB962C8B-B14F-4D97-AF65-F5344CB8AC3E}">
        <p14:creationId xmlns:p14="http://schemas.microsoft.com/office/powerpoint/2010/main" val="8503488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13924" y="3967405"/>
            <a:ext cx="7989752" cy="590321"/>
          </a:xfrm>
        </p:spPr>
        <p:txBody>
          <a:bodyPr>
            <a:normAutofit/>
          </a:bodyPr>
          <a:lstStyle/>
          <a:p>
            <a:pPr algn="ctr"/>
            <a:r>
              <a:rPr lang="en-SG" sz="2800" dirty="0">
                <a:solidFill>
                  <a:schemeClr val="bg1"/>
                </a:solidFill>
              </a:rPr>
              <a:t>others</a:t>
            </a:r>
          </a:p>
        </p:txBody>
      </p:sp>
    </p:spTree>
    <p:extLst>
      <p:ext uri="{BB962C8B-B14F-4D97-AF65-F5344CB8AC3E}">
        <p14:creationId xmlns:p14="http://schemas.microsoft.com/office/powerpoint/2010/main" val="3339275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TAKEAWAYS </a:t>
            </a:r>
          </a:p>
        </p:txBody>
      </p:sp>
      <p:sp>
        <p:nvSpPr>
          <p:cNvPr id="3" name="Content Placeholder 2"/>
          <p:cNvSpPr>
            <a:spLocks noGrp="1"/>
          </p:cNvSpPr>
          <p:nvPr>
            <p:ph idx="1"/>
          </p:nvPr>
        </p:nvSpPr>
        <p:spPr>
          <a:xfrm>
            <a:off x="581192" y="2506784"/>
            <a:ext cx="7989752" cy="3630795"/>
          </a:xfrm>
        </p:spPr>
        <p:txBody>
          <a:bodyPr/>
          <a:lstStyle/>
          <a:p>
            <a:r>
              <a:rPr lang="en-SG" sz="2400" dirty="0"/>
              <a:t>Effective communication among team members.</a:t>
            </a:r>
          </a:p>
          <a:p>
            <a:r>
              <a:rPr lang="en-SG" sz="2400" dirty="0"/>
              <a:t>Improve on project management skills by being PM in different iteration.</a:t>
            </a:r>
          </a:p>
          <a:p>
            <a:r>
              <a:rPr lang="en-SG" sz="2400" dirty="0"/>
              <a:t>Importance of planning and time management.</a:t>
            </a:r>
          </a:p>
          <a:p>
            <a:r>
              <a:rPr lang="en-SG" sz="2400" dirty="0"/>
              <a:t>Changes always happen, it is important to learn how to adapt and be flexible.</a:t>
            </a:r>
          </a:p>
          <a:p>
            <a:pPr marL="0" indent="0">
              <a:buNone/>
            </a:pPr>
            <a:endParaRPr lang="en-SG" dirty="0"/>
          </a:p>
          <a:p>
            <a:endParaRPr lang="en-SG" dirty="0"/>
          </a:p>
          <a:p>
            <a:endParaRPr lang="en-SG" dirty="0"/>
          </a:p>
        </p:txBody>
      </p:sp>
    </p:spTree>
    <p:extLst>
      <p:ext uri="{BB962C8B-B14F-4D97-AF65-F5344CB8AC3E}">
        <p14:creationId xmlns:p14="http://schemas.microsoft.com/office/powerpoint/2010/main" val="85234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TEAM CONFLICTS OR ISSUES faced</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50613702"/>
              </p:ext>
            </p:extLst>
          </p:nvPr>
        </p:nvGraphicFramePr>
        <p:xfrm>
          <a:off x="447210" y="1926180"/>
          <a:ext cx="8206136" cy="5034280"/>
        </p:xfrm>
        <a:graphic>
          <a:graphicData uri="http://schemas.openxmlformats.org/drawingml/2006/table">
            <a:tbl>
              <a:tblPr firstRow="1" bandRow="1">
                <a:tableStyleId>{5C22544A-7EE6-4342-B048-85BDC9FD1C3A}</a:tableStyleId>
              </a:tblPr>
              <a:tblGrid>
                <a:gridCol w="667969">
                  <a:extLst>
                    <a:ext uri="{9D8B030D-6E8A-4147-A177-3AD203B41FA5}">
                      <a16:colId xmlns:a16="http://schemas.microsoft.com/office/drawing/2014/main" xmlns="" val="20000"/>
                    </a:ext>
                  </a:extLst>
                </a:gridCol>
                <a:gridCol w="4802788">
                  <a:extLst>
                    <a:ext uri="{9D8B030D-6E8A-4147-A177-3AD203B41FA5}">
                      <a16:colId xmlns:a16="http://schemas.microsoft.com/office/drawing/2014/main" xmlns="" val="20001"/>
                    </a:ext>
                  </a:extLst>
                </a:gridCol>
                <a:gridCol w="2735379">
                  <a:extLst>
                    <a:ext uri="{9D8B030D-6E8A-4147-A177-3AD203B41FA5}">
                      <a16:colId xmlns:a16="http://schemas.microsoft.com/office/drawing/2014/main" xmlns="" val="20002"/>
                    </a:ext>
                  </a:extLst>
                </a:gridCol>
              </a:tblGrid>
              <a:tr h="370840">
                <a:tc>
                  <a:txBody>
                    <a:bodyPr/>
                    <a:lstStyle/>
                    <a:p>
                      <a:pPr algn="ctr"/>
                      <a:r>
                        <a:rPr lang="en-SG" dirty="0"/>
                        <a:t>S/N</a:t>
                      </a:r>
                    </a:p>
                  </a:txBody>
                  <a:tcPr/>
                </a:tc>
                <a:tc>
                  <a:txBody>
                    <a:bodyPr/>
                    <a:lstStyle/>
                    <a:p>
                      <a:pPr algn="ctr"/>
                      <a:r>
                        <a:rPr lang="en-SG" dirty="0"/>
                        <a:t>Issues </a:t>
                      </a:r>
                    </a:p>
                  </a:txBody>
                  <a:tcPr/>
                </a:tc>
                <a:tc>
                  <a:txBody>
                    <a:bodyPr/>
                    <a:lstStyle/>
                    <a:p>
                      <a:pPr algn="ctr"/>
                      <a:r>
                        <a:rPr lang="en-SG" dirty="0"/>
                        <a:t>Action taken</a:t>
                      </a:r>
                    </a:p>
                  </a:txBody>
                  <a:tcPr/>
                </a:tc>
                <a:extLst>
                  <a:ext uri="{0D108BD9-81ED-4DB2-BD59-A6C34878D82A}">
                    <a16:rowId xmlns:a16="http://schemas.microsoft.com/office/drawing/2014/main" xmlns="" val="10000"/>
                  </a:ext>
                </a:extLst>
              </a:tr>
              <a:tr h="370840">
                <a:tc>
                  <a:txBody>
                    <a:bodyPr/>
                    <a:lstStyle/>
                    <a:p>
                      <a:r>
                        <a:rPr lang="en-SG" dirty="0"/>
                        <a:t>1</a:t>
                      </a:r>
                    </a:p>
                  </a:txBody>
                  <a:tcPr/>
                </a:tc>
                <a:tc>
                  <a:txBody>
                    <a:bodyPr/>
                    <a:lstStyle/>
                    <a:p>
                      <a:r>
                        <a:rPr lang="en-SG" dirty="0"/>
                        <a:t>Differences in commitment level - </a:t>
                      </a:r>
                    </a:p>
                    <a:p>
                      <a:r>
                        <a:rPr lang="en-SG" dirty="0"/>
                        <a:t>Shen Ying and Gerald was involved in</a:t>
                      </a:r>
                      <a:r>
                        <a:rPr lang="en-SG" baseline="0" dirty="0"/>
                        <a:t> school election during recess week.</a:t>
                      </a:r>
                      <a:endParaRPr lang="en-SG" dirty="0"/>
                    </a:p>
                  </a:txBody>
                  <a:tcPr/>
                </a:tc>
                <a:tc>
                  <a:txBody>
                    <a:bodyPr/>
                    <a:lstStyle/>
                    <a:p>
                      <a:r>
                        <a:rPr lang="en-SG" dirty="0"/>
                        <a:t>The</a:t>
                      </a:r>
                      <a:r>
                        <a:rPr lang="en-SG" baseline="0" dirty="0"/>
                        <a:t> rest of the members have put in extra effort during recess week so that we were able to prevent further delays.</a:t>
                      </a:r>
                      <a:endParaRPr lang="en-SG" dirty="0"/>
                    </a:p>
                  </a:txBody>
                  <a:tcPr/>
                </a:tc>
                <a:extLst>
                  <a:ext uri="{0D108BD9-81ED-4DB2-BD59-A6C34878D82A}">
                    <a16:rowId xmlns:a16="http://schemas.microsoft.com/office/drawing/2014/main" xmlns="" val="10001"/>
                  </a:ext>
                </a:extLst>
              </a:tr>
              <a:tr h="370840">
                <a:tc>
                  <a:txBody>
                    <a:bodyPr/>
                    <a:lstStyle/>
                    <a:p>
                      <a:r>
                        <a:rPr lang="en-SG" dirty="0"/>
                        <a:t>2</a:t>
                      </a:r>
                    </a:p>
                  </a:txBody>
                  <a:tcPr/>
                </a:tc>
                <a:tc>
                  <a:txBody>
                    <a:bodyPr/>
                    <a:lstStyle/>
                    <a:p>
                      <a:r>
                        <a:rPr lang="en-SG" baseline="0" dirty="0"/>
                        <a:t>Team members have different commitment and priorities. </a:t>
                      </a:r>
                      <a:endParaRPr lang="en-SG" dirty="0"/>
                    </a:p>
                  </a:txBody>
                  <a:tcPr/>
                </a:tc>
                <a:tc>
                  <a:txBody>
                    <a:bodyPr/>
                    <a:lstStyle/>
                    <a:p>
                      <a:r>
                        <a:rPr lang="en-SG" dirty="0"/>
                        <a:t>Prevent</a:t>
                      </a:r>
                      <a:r>
                        <a:rPr lang="en-SG" baseline="0" dirty="0"/>
                        <a:t> PP at night/midnight/weekend – Team members can spend spare time on other modules and personal time.</a:t>
                      </a:r>
                      <a:endParaRPr lang="en-SG" dirty="0"/>
                    </a:p>
                  </a:txBody>
                  <a:tcPr/>
                </a:tc>
                <a:extLst>
                  <a:ext uri="{0D108BD9-81ED-4DB2-BD59-A6C34878D82A}">
                    <a16:rowId xmlns:a16="http://schemas.microsoft.com/office/drawing/2014/main" xmlns="" val="10002"/>
                  </a:ext>
                </a:extLst>
              </a:tr>
              <a:tr h="370840">
                <a:tc>
                  <a:txBody>
                    <a:bodyPr/>
                    <a:lstStyle/>
                    <a:p>
                      <a:r>
                        <a:rPr lang="en-SG" dirty="0"/>
                        <a:t>3</a:t>
                      </a:r>
                    </a:p>
                  </a:txBody>
                  <a:tcPr/>
                </a:tc>
                <a:tc>
                  <a:txBody>
                    <a:bodyPr/>
                    <a:lstStyle/>
                    <a:p>
                      <a:r>
                        <a:rPr lang="en-SG" dirty="0"/>
                        <a:t>Hidayat</a:t>
                      </a:r>
                      <a:r>
                        <a:rPr lang="en-SG" baseline="0" dirty="0"/>
                        <a:t>’s laptop malfunctioned during the recess week.</a:t>
                      </a:r>
                      <a:endParaRPr lang="en-SG" dirty="0"/>
                    </a:p>
                  </a:txBody>
                  <a:tcPr/>
                </a:tc>
                <a:tc>
                  <a:txBody>
                    <a:bodyPr/>
                    <a:lstStyle/>
                    <a:p>
                      <a:r>
                        <a:rPr lang="en-SG" dirty="0"/>
                        <a:t>Re-install all the necessary software</a:t>
                      </a:r>
                      <a:r>
                        <a:rPr lang="en-SG" baseline="0" dirty="0"/>
                        <a:t> needed for the project and re-clone GIT repository on the new machine.</a:t>
                      </a:r>
                      <a:endParaRPr lang="en-SG"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19388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Interesting facts about  young tau </a:t>
            </a:r>
            <a:r>
              <a:rPr lang="en-SG" dirty="0" err="1"/>
              <a:t>foos</a:t>
            </a:r>
            <a:endParaRPr lang="en-SG" dirty="0"/>
          </a:p>
        </p:txBody>
      </p:sp>
      <p:pic>
        <p:nvPicPr>
          <p:cNvPr id="4" name="Content Placeholder 3">
            <a:extLst>
              <a:ext uri="{FF2B5EF4-FFF2-40B4-BE49-F238E27FC236}">
                <a16:creationId xmlns:a16="http://schemas.microsoft.com/office/drawing/2014/main" xmlns="" id="{2D0DD0C2-D813-4208-811A-6A878E7F4C0C}"/>
              </a:ext>
            </a:extLst>
          </p:cNvPr>
          <p:cNvPicPr>
            <a:picLocks noGrp="1" noChangeAspect="1"/>
          </p:cNvPicPr>
          <p:nvPr>
            <p:ph idx="1"/>
          </p:nvPr>
        </p:nvPicPr>
        <p:blipFill>
          <a:blip r:embed="rId2"/>
          <a:stretch>
            <a:fillRect/>
          </a:stretch>
        </p:blipFill>
        <p:spPr>
          <a:xfrm>
            <a:off x="2214848" y="3130775"/>
            <a:ext cx="2125040" cy="2658738"/>
          </a:xfrm>
          <a:prstGeom prst="rect">
            <a:avLst/>
          </a:prstGeom>
        </p:spPr>
      </p:pic>
      <p:pic>
        <p:nvPicPr>
          <p:cNvPr id="5" name="Picture 4">
            <a:extLst>
              <a:ext uri="{FF2B5EF4-FFF2-40B4-BE49-F238E27FC236}">
                <a16:creationId xmlns:a16="http://schemas.microsoft.com/office/drawing/2014/main" xmlns="" id="{5297FB56-DE99-4C7F-9A4A-E944A678794A}"/>
              </a:ext>
            </a:extLst>
          </p:cNvPr>
          <p:cNvPicPr>
            <a:picLocks noChangeAspect="1"/>
          </p:cNvPicPr>
          <p:nvPr/>
        </p:nvPicPr>
        <p:blipFill>
          <a:blip r:embed="rId3"/>
          <a:stretch>
            <a:fillRect/>
          </a:stretch>
        </p:blipFill>
        <p:spPr>
          <a:xfrm>
            <a:off x="4344058" y="3140281"/>
            <a:ext cx="1315308" cy="1315308"/>
          </a:xfrm>
          <a:prstGeom prst="rect">
            <a:avLst/>
          </a:prstGeom>
        </p:spPr>
      </p:pic>
      <p:pic>
        <p:nvPicPr>
          <p:cNvPr id="6" name="Picture 5">
            <a:extLst>
              <a:ext uri="{FF2B5EF4-FFF2-40B4-BE49-F238E27FC236}">
                <a16:creationId xmlns:a16="http://schemas.microsoft.com/office/drawing/2014/main" xmlns="" id="{6B37E9CB-5038-4B0A-B666-06048AB7CF0D}"/>
              </a:ext>
            </a:extLst>
          </p:cNvPr>
          <p:cNvPicPr>
            <a:picLocks noChangeAspect="1"/>
          </p:cNvPicPr>
          <p:nvPr/>
        </p:nvPicPr>
        <p:blipFill>
          <a:blip r:embed="rId4"/>
          <a:stretch>
            <a:fillRect/>
          </a:stretch>
        </p:blipFill>
        <p:spPr>
          <a:xfrm>
            <a:off x="4344058" y="4446083"/>
            <a:ext cx="1315308" cy="1343430"/>
          </a:xfrm>
          <a:prstGeom prst="rect">
            <a:avLst/>
          </a:prstGeom>
        </p:spPr>
      </p:pic>
      <p:pic>
        <p:nvPicPr>
          <p:cNvPr id="7" name="Picture 6">
            <a:extLst>
              <a:ext uri="{FF2B5EF4-FFF2-40B4-BE49-F238E27FC236}">
                <a16:creationId xmlns:a16="http://schemas.microsoft.com/office/drawing/2014/main" xmlns="" id="{4F2F9D8D-A99F-44E9-8A59-5466EC96E0BD}"/>
              </a:ext>
            </a:extLst>
          </p:cNvPr>
          <p:cNvPicPr>
            <a:picLocks noChangeAspect="1"/>
          </p:cNvPicPr>
          <p:nvPr/>
        </p:nvPicPr>
        <p:blipFill>
          <a:blip r:embed="rId5"/>
          <a:stretch>
            <a:fillRect/>
          </a:stretch>
        </p:blipFill>
        <p:spPr>
          <a:xfrm>
            <a:off x="5671877" y="3135919"/>
            <a:ext cx="1324033" cy="1324033"/>
          </a:xfrm>
          <a:prstGeom prst="rect">
            <a:avLst/>
          </a:prstGeom>
        </p:spPr>
      </p:pic>
      <p:pic>
        <p:nvPicPr>
          <p:cNvPr id="8" name="Picture 7">
            <a:extLst>
              <a:ext uri="{FF2B5EF4-FFF2-40B4-BE49-F238E27FC236}">
                <a16:creationId xmlns:a16="http://schemas.microsoft.com/office/drawing/2014/main" xmlns="" id="{24AD8580-A319-4244-B300-A274361E7319}"/>
              </a:ext>
            </a:extLst>
          </p:cNvPr>
          <p:cNvPicPr>
            <a:picLocks noChangeAspect="1"/>
          </p:cNvPicPr>
          <p:nvPr/>
        </p:nvPicPr>
        <p:blipFill>
          <a:blip r:embed="rId6"/>
          <a:stretch>
            <a:fillRect/>
          </a:stretch>
        </p:blipFill>
        <p:spPr>
          <a:xfrm>
            <a:off x="5663536" y="4446083"/>
            <a:ext cx="1315692" cy="1315692"/>
          </a:xfrm>
          <a:prstGeom prst="rect">
            <a:avLst/>
          </a:prstGeom>
        </p:spPr>
      </p:pic>
      <p:sp>
        <p:nvSpPr>
          <p:cNvPr id="9" name="Rectangular Callout 8"/>
          <p:cNvSpPr/>
          <p:nvPr/>
        </p:nvSpPr>
        <p:spPr>
          <a:xfrm>
            <a:off x="490654" y="2497873"/>
            <a:ext cx="2152185" cy="903249"/>
          </a:xfrm>
          <a:prstGeom prst="wedgeRectCallout">
            <a:avLst>
              <a:gd name="adj1" fmla="val 43191"/>
              <a:gd name="adj2" fmla="val 88258"/>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Need to code with alcohol</a:t>
            </a:r>
          </a:p>
        </p:txBody>
      </p:sp>
      <p:sp>
        <p:nvSpPr>
          <p:cNvPr id="10" name="Rectangular Callout 9"/>
          <p:cNvSpPr/>
          <p:nvPr/>
        </p:nvSpPr>
        <p:spPr>
          <a:xfrm>
            <a:off x="3754244" y="2024069"/>
            <a:ext cx="2152185" cy="903249"/>
          </a:xfrm>
          <a:prstGeom prst="wedgeRectCallout">
            <a:avLst>
              <a:gd name="adj1" fmla="val 8476"/>
              <a:gd name="adj2" fmla="val 87023"/>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 morning person</a:t>
            </a:r>
          </a:p>
        </p:txBody>
      </p:sp>
      <p:sp>
        <p:nvSpPr>
          <p:cNvPr id="11" name="Rectangular Callout 10"/>
          <p:cNvSpPr/>
          <p:nvPr/>
        </p:nvSpPr>
        <p:spPr>
          <a:xfrm>
            <a:off x="3754244" y="5918983"/>
            <a:ext cx="2501590" cy="649085"/>
          </a:xfrm>
          <a:prstGeom prst="wedgeRectCallout">
            <a:avLst>
              <a:gd name="adj1" fmla="val -8104"/>
              <a:gd name="adj2" fmla="val -94458"/>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Love to code on the table and floor</a:t>
            </a:r>
          </a:p>
        </p:txBody>
      </p:sp>
      <p:sp>
        <p:nvSpPr>
          <p:cNvPr id="12" name="Rectangular Callout 11"/>
          <p:cNvSpPr/>
          <p:nvPr/>
        </p:nvSpPr>
        <p:spPr>
          <a:xfrm>
            <a:off x="6493727" y="2329626"/>
            <a:ext cx="2501590" cy="649085"/>
          </a:xfrm>
          <a:prstGeom prst="wedgeRectCallout">
            <a:avLst>
              <a:gd name="adj1" fmla="val -38416"/>
              <a:gd name="adj2" fmla="val 130599"/>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Has many Korean Boyfriends</a:t>
            </a:r>
          </a:p>
        </p:txBody>
      </p:sp>
      <p:sp>
        <p:nvSpPr>
          <p:cNvPr id="13" name="Rectangular Callout 12"/>
          <p:cNvSpPr/>
          <p:nvPr/>
        </p:nvSpPr>
        <p:spPr>
          <a:xfrm>
            <a:off x="7168800" y="5009708"/>
            <a:ext cx="1591716" cy="752067"/>
          </a:xfrm>
          <a:prstGeom prst="wedgeRectCallout">
            <a:avLst>
              <a:gd name="adj1" fmla="val -75462"/>
              <a:gd name="adj2" fmla="val -19150"/>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Always sit near the power plug</a:t>
            </a:r>
          </a:p>
        </p:txBody>
      </p:sp>
    </p:spTree>
    <p:extLst>
      <p:ext uri="{BB962C8B-B14F-4D97-AF65-F5344CB8AC3E}">
        <p14:creationId xmlns:p14="http://schemas.microsoft.com/office/powerpoint/2010/main" val="2767191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47C89635-0339-4066-B62F-B18CDC3C56E9}"/>
              </a:ext>
            </a:extLst>
          </p:cNvPr>
          <p:cNvSpPr>
            <a:spLocks noGrp="1"/>
          </p:cNvSpPr>
          <p:nvPr>
            <p:ph type="title"/>
          </p:nvPr>
        </p:nvSpPr>
        <p:spPr/>
        <p:txBody>
          <a:bodyPr/>
          <a:lstStyle/>
          <a:p>
            <a:r>
              <a:rPr lang="en-SG" dirty="0"/>
              <a:t>Thank you!</a:t>
            </a:r>
          </a:p>
        </p:txBody>
      </p:sp>
    </p:spTree>
    <p:extLst>
      <p:ext uri="{BB962C8B-B14F-4D97-AF65-F5344CB8AC3E}">
        <p14:creationId xmlns:p14="http://schemas.microsoft.com/office/powerpoint/2010/main" val="1362677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TIMELINE </a:t>
            </a:r>
          </a:p>
        </p:txBody>
      </p:sp>
      <p:sp>
        <p:nvSpPr>
          <p:cNvPr id="7" name="TextBox 6"/>
          <p:cNvSpPr txBox="1"/>
          <p:nvPr/>
        </p:nvSpPr>
        <p:spPr>
          <a:xfrm>
            <a:off x="466922" y="2002741"/>
            <a:ext cx="1905976" cy="1569660"/>
          </a:xfrm>
          <a:prstGeom prst="rect">
            <a:avLst/>
          </a:prstGeom>
          <a:noFill/>
        </p:spPr>
        <p:txBody>
          <a:bodyPr wrap="square" rtlCol="0">
            <a:spAutoFit/>
          </a:bodyPr>
          <a:lstStyle/>
          <a:p>
            <a:pPr algn="ctr"/>
            <a:r>
              <a:rPr lang="en-SG" sz="1600" b="1" dirty="0"/>
              <a:t>1teration 1 </a:t>
            </a:r>
          </a:p>
          <a:p>
            <a:pPr algn="ctr"/>
            <a:r>
              <a:rPr lang="en-SG" sz="1600" b="1" dirty="0"/>
              <a:t>Planned: </a:t>
            </a:r>
          </a:p>
          <a:p>
            <a:pPr algn="ctr"/>
            <a:r>
              <a:rPr lang="en-SG" sz="1600" dirty="0"/>
              <a:t>31/08 – 07/09</a:t>
            </a:r>
            <a:br>
              <a:rPr lang="en-SG" sz="1600" dirty="0"/>
            </a:br>
            <a:endParaRPr lang="en-SG" sz="1600" dirty="0"/>
          </a:p>
          <a:p>
            <a:pPr algn="ctr"/>
            <a:r>
              <a:rPr lang="en-SG" sz="1600" b="1" dirty="0">
                <a:solidFill>
                  <a:srgbClr val="FF0000"/>
                </a:solidFill>
              </a:rPr>
              <a:t>Actual:  </a:t>
            </a:r>
          </a:p>
          <a:p>
            <a:pPr algn="ctr"/>
            <a:r>
              <a:rPr lang="en-SG" sz="1600" dirty="0">
                <a:solidFill>
                  <a:srgbClr val="FF0000"/>
                </a:solidFill>
              </a:rPr>
              <a:t>31/08/ - 07/09</a:t>
            </a:r>
          </a:p>
        </p:txBody>
      </p:sp>
      <p:sp>
        <p:nvSpPr>
          <p:cNvPr id="8" name="TextBox 7"/>
          <p:cNvSpPr txBox="1"/>
          <p:nvPr/>
        </p:nvSpPr>
        <p:spPr>
          <a:xfrm>
            <a:off x="3287577" y="2002741"/>
            <a:ext cx="1905976" cy="1569660"/>
          </a:xfrm>
          <a:prstGeom prst="rect">
            <a:avLst/>
          </a:prstGeom>
          <a:noFill/>
        </p:spPr>
        <p:txBody>
          <a:bodyPr wrap="square" rtlCol="0">
            <a:spAutoFit/>
          </a:bodyPr>
          <a:lstStyle/>
          <a:p>
            <a:pPr algn="ctr"/>
            <a:r>
              <a:rPr lang="en-SG" sz="1600" b="1" dirty="0"/>
              <a:t>1teration 2 </a:t>
            </a:r>
          </a:p>
          <a:p>
            <a:pPr algn="ctr"/>
            <a:r>
              <a:rPr lang="en-SG" sz="1600" b="1" dirty="0"/>
              <a:t>Planned: </a:t>
            </a:r>
          </a:p>
          <a:p>
            <a:pPr algn="ctr"/>
            <a:r>
              <a:rPr lang="en-SG" sz="1600" dirty="0"/>
              <a:t>12/09 – 26/09</a:t>
            </a:r>
            <a:br>
              <a:rPr lang="en-SG" sz="1600" dirty="0"/>
            </a:br>
            <a:endParaRPr lang="en-SG" sz="1600" dirty="0"/>
          </a:p>
          <a:p>
            <a:pPr algn="ctr"/>
            <a:r>
              <a:rPr lang="en-SG" sz="1600" b="1" dirty="0">
                <a:solidFill>
                  <a:srgbClr val="FF0000"/>
                </a:solidFill>
              </a:rPr>
              <a:t>Actual:  </a:t>
            </a:r>
          </a:p>
          <a:p>
            <a:pPr algn="ctr"/>
            <a:r>
              <a:rPr lang="en-SG" sz="1600" dirty="0">
                <a:solidFill>
                  <a:srgbClr val="FF0000"/>
                </a:solidFill>
              </a:rPr>
              <a:t>12/09 - 26/09</a:t>
            </a:r>
          </a:p>
        </p:txBody>
      </p:sp>
      <p:sp>
        <p:nvSpPr>
          <p:cNvPr id="12" name="TextBox 11"/>
          <p:cNvSpPr txBox="1"/>
          <p:nvPr/>
        </p:nvSpPr>
        <p:spPr>
          <a:xfrm>
            <a:off x="6108232" y="2039093"/>
            <a:ext cx="1905976" cy="1569660"/>
          </a:xfrm>
          <a:prstGeom prst="rect">
            <a:avLst/>
          </a:prstGeom>
          <a:noFill/>
        </p:spPr>
        <p:txBody>
          <a:bodyPr wrap="square" rtlCol="0">
            <a:spAutoFit/>
          </a:bodyPr>
          <a:lstStyle/>
          <a:p>
            <a:pPr algn="ctr"/>
            <a:r>
              <a:rPr lang="en-SG" sz="1600" b="1" dirty="0"/>
              <a:t>1teration 3 </a:t>
            </a:r>
          </a:p>
          <a:p>
            <a:pPr algn="ctr"/>
            <a:r>
              <a:rPr lang="en-SG" sz="1600" b="1" dirty="0"/>
              <a:t>Planned: </a:t>
            </a:r>
          </a:p>
          <a:p>
            <a:pPr algn="ctr"/>
            <a:r>
              <a:rPr lang="en-SG" sz="1600" dirty="0"/>
              <a:t>26/09 – 08/10</a:t>
            </a:r>
            <a:br>
              <a:rPr lang="en-SG" sz="1600" dirty="0"/>
            </a:br>
            <a:endParaRPr lang="en-SG" sz="1600" dirty="0"/>
          </a:p>
          <a:p>
            <a:pPr algn="ctr"/>
            <a:r>
              <a:rPr lang="en-SG" sz="1600" b="1" dirty="0">
                <a:solidFill>
                  <a:srgbClr val="FF0000"/>
                </a:solidFill>
              </a:rPr>
              <a:t>Actual:  </a:t>
            </a:r>
          </a:p>
          <a:p>
            <a:pPr algn="ctr"/>
            <a:r>
              <a:rPr lang="en-SG" sz="1600" dirty="0">
                <a:solidFill>
                  <a:srgbClr val="FF0000"/>
                </a:solidFill>
              </a:rPr>
              <a:t>28/09 - 10/10</a:t>
            </a:r>
          </a:p>
        </p:txBody>
      </p:sp>
      <p:sp>
        <p:nvSpPr>
          <p:cNvPr id="15" name="TextBox 14"/>
          <p:cNvSpPr txBox="1"/>
          <p:nvPr/>
        </p:nvSpPr>
        <p:spPr>
          <a:xfrm>
            <a:off x="466922" y="4556923"/>
            <a:ext cx="2172158" cy="1631216"/>
          </a:xfrm>
          <a:prstGeom prst="rect">
            <a:avLst/>
          </a:prstGeom>
          <a:noFill/>
          <a:ln>
            <a:noFill/>
          </a:ln>
        </p:spPr>
        <p:txBody>
          <a:bodyPr wrap="square" rtlCol="0">
            <a:spAutoFit/>
          </a:bodyPr>
          <a:lstStyle/>
          <a:p>
            <a:r>
              <a:rPr lang="en-SG" sz="1400" dirty="0"/>
              <a:t>- Project requirements</a:t>
            </a:r>
          </a:p>
          <a:p>
            <a:r>
              <a:rPr lang="en-SG" sz="1400" dirty="0"/>
              <a:t>- Use Case</a:t>
            </a:r>
          </a:p>
          <a:p>
            <a:r>
              <a:rPr lang="en-SG" sz="1400" dirty="0"/>
              <a:t>- Learn Git, JSP, HTML</a:t>
            </a:r>
          </a:p>
          <a:p>
            <a:r>
              <a:rPr lang="en-SG" sz="1400" dirty="0"/>
              <a:t>- Design BLR</a:t>
            </a:r>
          </a:p>
          <a:p>
            <a:r>
              <a:rPr lang="en-SG" sz="1400" dirty="0"/>
              <a:t>- Design login</a:t>
            </a:r>
          </a:p>
          <a:p>
            <a:r>
              <a:rPr lang="en-SG" sz="1400" dirty="0"/>
              <a:t>- Review</a:t>
            </a:r>
          </a:p>
          <a:p>
            <a:pPr algn="ctr"/>
            <a:endParaRPr lang="en-SG" sz="1600" dirty="0"/>
          </a:p>
        </p:txBody>
      </p:sp>
      <p:sp>
        <p:nvSpPr>
          <p:cNvPr id="16" name="TextBox 15"/>
          <p:cNvSpPr txBox="1"/>
          <p:nvPr/>
        </p:nvSpPr>
        <p:spPr>
          <a:xfrm>
            <a:off x="3068574" y="4480055"/>
            <a:ext cx="2400999" cy="2031325"/>
          </a:xfrm>
          <a:prstGeom prst="rect">
            <a:avLst/>
          </a:prstGeom>
          <a:noFill/>
          <a:ln>
            <a:noFill/>
          </a:ln>
        </p:spPr>
        <p:txBody>
          <a:bodyPr wrap="square" rtlCol="0">
            <a:spAutoFit/>
          </a:bodyPr>
          <a:lstStyle/>
          <a:p>
            <a:r>
              <a:rPr lang="en-SG" sz="1400" dirty="0"/>
              <a:t>- Review &amp; Goal Setting</a:t>
            </a:r>
          </a:p>
          <a:p>
            <a:r>
              <a:rPr lang="en-SG" sz="1400" dirty="0"/>
              <a:t>- Login </a:t>
            </a:r>
          </a:p>
          <a:p>
            <a:r>
              <a:rPr lang="en-SG" sz="1400" dirty="0"/>
              <a:t>- BLR – Breakdown</a:t>
            </a:r>
          </a:p>
          <a:p>
            <a:r>
              <a:rPr lang="en-SG" sz="1400" dirty="0"/>
              <a:t>- Create login test cases</a:t>
            </a:r>
          </a:p>
          <a:p>
            <a:r>
              <a:rPr lang="en-SG" sz="1400" dirty="0"/>
              <a:t>- Test login function</a:t>
            </a:r>
          </a:p>
          <a:p>
            <a:r>
              <a:rPr lang="en-SG" sz="1400" dirty="0"/>
              <a:t>- Bootstrap design</a:t>
            </a:r>
          </a:p>
          <a:p>
            <a:r>
              <a:rPr lang="en-SG" sz="1400" dirty="0"/>
              <a:t>- Bootstrap</a:t>
            </a:r>
          </a:p>
          <a:p>
            <a:r>
              <a:rPr lang="en-SG" sz="1400" dirty="0"/>
              <a:t>- BLR – Top K Popular Places</a:t>
            </a:r>
          </a:p>
          <a:p>
            <a:r>
              <a:rPr lang="en-SG" sz="1400" dirty="0"/>
              <a:t>- Code review</a:t>
            </a:r>
          </a:p>
        </p:txBody>
      </p:sp>
      <p:sp>
        <p:nvSpPr>
          <p:cNvPr id="17" name="TextBox 16"/>
          <p:cNvSpPr txBox="1"/>
          <p:nvPr/>
        </p:nvSpPr>
        <p:spPr>
          <a:xfrm>
            <a:off x="5753294" y="4531239"/>
            <a:ext cx="3390706" cy="2031325"/>
          </a:xfrm>
          <a:prstGeom prst="rect">
            <a:avLst/>
          </a:prstGeom>
          <a:noFill/>
          <a:ln>
            <a:noFill/>
          </a:ln>
        </p:spPr>
        <p:txBody>
          <a:bodyPr wrap="square" rtlCol="0">
            <a:spAutoFit/>
          </a:bodyPr>
          <a:lstStyle/>
          <a:p>
            <a:r>
              <a:rPr lang="en-SG" sz="1400" dirty="0"/>
              <a:t>- PM Review Preparation</a:t>
            </a:r>
          </a:p>
          <a:p>
            <a:r>
              <a:rPr lang="en-SG" sz="1400" dirty="0"/>
              <a:t>- BLR – Top K Popular Places</a:t>
            </a:r>
          </a:p>
          <a:p>
            <a:r>
              <a:rPr lang="en-SG" sz="1400" dirty="0"/>
              <a:t>- Diagrams</a:t>
            </a:r>
          </a:p>
          <a:p>
            <a:r>
              <a:rPr lang="en-SG" sz="1400" dirty="0"/>
              <a:t>- Integrate Connection Manager and MVC</a:t>
            </a:r>
          </a:p>
          <a:p>
            <a:r>
              <a:rPr lang="en-SG" sz="1400" dirty="0"/>
              <a:t>- Program Admin Page</a:t>
            </a:r>
          </a:p>
          <a:p>
            <a:r>
              <a:rPr lang="en-SG" sz="1400" dirty="0"/>
              <a:t> - Testing and Debugging</a:t>
            </a:r>
          </a:p>
          <a:p>
            <a:r>
              <a:rPr lang="en-SG" sz="1400" dirty="0"/>
              <a:t>- Deployment and Testing</a:t>
            </a:r>
          </a:p>
          <a:p>
            <a:r>
              <a:rPr lang="en-SG" sz="1400" dirty="0"/>
              <a:t>- Debugging</a:t>
            </a:r>
          </a:p>
          <a:p>
            <a:pPr marL="285750" indent="-285750" algn="ctr">
              <a:buFontTx/>
              <a:buChar char="-"/>
            </a:pPr>
            <a:endParaRPr lang="en-SG" sz="1400" dirty="0"/>
          </a:p>
        </p:txBody>
      </p:sp>
      <p:sp>
        <p:nvSpPr>
          <p:cNvPr id="14" name="Content Placeholder 3">
            <a:extLst>
              <a:ext uri="{FF2B5EF4-FFF2-40B4-BE49-F238E27FC236}">
                <a16:creationId xmlns:a16="http://schemas.microsoft.com/office/drawing/2014/main" xmlns="" id="{1A1D2420-CABB-4C1F-9771-88F8D0CB0139}"/>
              </a:ext>
            </a:extLst>
          </p:cNvPr>
          <p:cNvSpPr>
            <a:spLocks noGrp="1"/>
          </p:cNvSpPr>
          <p:nvPr>
            <p:ph idx="1"/>
          </p:nvPr>
        </p:nvSpPr>
        <p:spPr>
          <a:xfrm>
            <a:off x="581192" y="3402942"/>
            <a:ext cx="8114708" cy="1083329"/>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indent="0">
              <a:buNone/>
            </a:pPr>
            <a:endParaRPr lang="en-SG" dirty="0"/>
          </a:p>
        </p:txBody>
      </p:sp>
      <p:sp>
        <p:nvSpPr>
          <p:cNvPr id="18" name="Oval 17">
            <a:extLst>
              <a:ext uri="{FF2B5EF4-FFF2-40B4-BE49-F238E27FC236}">
                <a16:creationId xmlns:a16="http://schemas.microsoft.com/office/drawing/2014/main" xmlns="" id="{F62D61AA-1286-44C9-A56A-E85156060997}"/>
              </a:ext>
            </a:extLst>
          </p:cNvPr>
          <p:cNvSpPr/>
          <p:nvPr/>
        </p:nvSpPr>
        <p:spPr>
          <a:xfrm>
            <a:off x="1272126" y="3744695"/>
            <a:ext cx="457561" cy="40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xmlns="" id="{5300A5E0-42DB-4572-949F-68E11B4D5EFB}"/>
              </a:ext>
            </a:extLst>
          </p:cNvPr>
          <p:cNvSpPr/>
          <p:nvPr/>
        </p:nvSpPr>
        <p:spPr>
          <a:xfrm>
            <a:off x="4011784" y="3740044"/>
            <a:ext cx="457561" cy="40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xmlns="" id="{9BCC29D3-10F1-4065-BA6B-C455FEC17FA9}"/>
              </a:ext>
            </a:extLst>
          </p:cNvPr>
          <p:cNvSpPr/>
          <p:nvPr/>
        </p:nvSpPr>
        <p:spPr>
          <a:xfrm>
            <a:off x="6751442" y="3740044"/>
            <a:ext cx="457561" cy="40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17611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TIMELINE </a:t>
            </a:r>
          </a:p>
        </p:txBody>
      </p:sp>
      <p:sp>
        <p:nvSpPr>
          <p:cNvPr id="4" name="Content Placeholder 3"/>
          <p:cNvSpPr>
            <a:spLocks noGrp="1"/>
          </p:cNvSpPr>
          <p:nvPr>
            <p:ph idx="1"/>
          </p:nvPr>
        </p:nvSpPr>
        <p:spPr>
          <a:xfrm>
            <a:off x="581192" y="3402942"/>
            <a:ext cx="8114708" cy="1083329"/>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indent="0">
              <a:buNone/>
            </a:pPr>
            <a:endParaRPr lang="en-SG" dirty="0"/>
          </a:p>
        </p:txBody>
      </p:sp>
      <p:sp>
        <p:nvSpPr>
          <p:cNvPr id="7" name="TextBox 6"/>
          <p:cNvSpPr txBox="1"/>
          <p:nvPr/>
        </p:nvSpPr>
        <p:spPr>
          <a:xfrm>
            <a:off x="3390230" y="1993281"/>
            <a:ext cx="1905976" cy="1569660"/>
          </a:xfrm>
          <a:prstGeom prst="rect">
            <a:avLst/>
          </a:prstGeom>
          <a:noFill/>
        </p:spPr>
        <p:txBody>
          <a:bodyPr wrap="square" rtlCol="0">
            <a:spAutoFit/>
          </a:bodyPr>
          <a:lstStyle/>
          <a:p>
            <a:pPr algn="ctr"/>
            <a:r>
              <a:rPr lang="en-SG" sz="1600" b="1" dirty="0"/>
              <a:t>1teration 5 </a:t>
            </a:r>
          </a:p>
          <a:p>
            <a:pPr algn="ctr"/>
            <a:r>
              <a:rPr lang="en-SG" sz="1600" b="1" dirty="0"/>
              <a:t>Planned: </a:t>
            </a:r>
          </a:p>
          <a:p>
            <a:pPr algn="ctr"/>
            <a:r>
              <a:rPr lang="en-SG" sz="1600" dirty="0"/>
              <a:t>26/10 – 8/11</a:t>
            </a:r>
            <a:br>
              <a:rPr lang="en-SG" sz="1600" dirty="0"/>
            </a:br>
            <a:endParaRPr lang="en-SG" sz="1600" dirty="0"/>
          </a:p>
          <a:p>
            <a:pPr algn="ctr"/>
            <a:r>
              <a:rPr lang="en-SG" sz="1600" b="1" dirty="0">
                <a:solidFill>
                  <a:srgbClr val="FF0000"/>
                </a:solidFill>
              </a:rPr>
              <a:t>Actual: </a:t>
            </a:r>
          </a:p>
          <a:p>
            <a:pPr algn="ctr"/>
            <a:r>
              <a:rPr lang="en-SG" sz="1600" dirty="0">
                <a:solidFill>
                  <a:srgbClr val="FF0000"/>
                </a:solidFill>
              </a:rPr>
              <a:t>26/10 – 8/11 </a:t>
            </a:r>
          </a:p>
        </p:txBody>
      </p:sp>
      <p:sp>
        <p:nvSpPr>
          <p:cNvPr id="9" name="Oval 8"/>
          <p:cNvSpPr/>
          <p:nvPr/>
        </p:nvSpPr>
        <p:spPr>
          <a:xfrm>
            <a:off x="1272126" y="3744695"/>
            <a:ext cx="457561" cy="40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628421" y="2032426"/>
            <a:ext cx="1905976" cy="1569660"/>
          </a:xfrm>
          <a:prstGeom prst="rect">
            <a:avLst/>
          </a:prstGeom>
          <a:noFill/>
        </p:spPr>
        <p:txBody>
          <a:bodyPr wrap="square" rtlCol="0">
            <a:spAutoFit/>
          </a:bodyPr>
          <a:lstStyle/>
          <a:p>
            <a:pPr algn="ctr"/>
            <a:r>
              <a:rPr lang="en-SG" sz="1600" b="1" dirty="0"/>
              <a:t>1teration 4 </a:t>
            </a:r>
          </a:p>
          <a:p>
            <a:pPr algn="ctr"/>
            <a:r>
              <a:rPr lang="en-SG" sz="1600" b="1" dirty="0"/>
              <a:t>Planned: </a:t>
            </a:r>
          </a:p>
          <a:p>
            <a:pPr algn="ctr"/>
            <a:r>
              <a:rPr lang="en-SG" sz="1600" dirty="0"/>
              <a:t>11/10 – 25/10</a:t>
            </a:r>
            <a:br>
              <a:rPr lang="en-SG" sz="1600" dirty="0"/>
            </a:br>
            <a:endParaRPr lang="en-SG" sz="1600" dirty="0"/>
          </a:p>
          <a:p>
            <a:pPr algn="ctr"/>
            <a:r>
              <a:rPr lang="en-SG" sz="1600" b="1" dirty="0">
                <a:solidFill>
                  <a:srgbClr val="FF0000"/>
                </a:solidFill>
              </a:rPr>
              <a:t>Actual:  </a:t>
            </a:r>
          </a:p>
          <a:p>
            <a:pPr algn="ctr"/>
            <a:r>
              <a:rPr lang="en-SG" sz="1600" dirty="0">
                <a:solidFill>
                  <a:srgbClr val="FF0000"/>
                </a:solidFill>
              </a:rPr>
              <a:t>13/10 - 25/10</a:t>
            </a:r>
          </a:p>
        </p:txBody>
      </p:sp>
      <p:sp>
        <p:nvSpPr>
          <p:cNvPr id="13" name="TextBox 12"/>
          <p:cNvSpPr txBox="1"/>
          <p:nvPr/>
        </p:nvSpPr>
        <p:spPr>
          <a:xfrm>
            <a:off x="5862539" y="1988581"/>
            <a:ext cx="1905976" cy="1569660"/>
          </a:xfrm>
          <a:prstGeom prst="rect">
            <a:avLst/>
          </a:prstGeom>
          <a:noFill/>
        </p:spPr>
        <p:txBody>
          <a:bodyPr wrap="square" rtlCol="0">
            <a:spAutoFit/>
          </a:bodyPr>
          <a:lstStyle/>
          <a:p>
            <a:pPr algn="ctr"/>
            <a:r>
              <a:rPr lang="en-SG" sz="1600" b="1" dirty="0"/>
              <a:t>1teration 6 </a:t>
            </a:r>
          </a:p>
          <a:p>
            <a:pPr algn="ctr"/>
            <a:r>
              <a:rPr lang="en-SG" sz="1600" b="1" dirty="0"/>
              <a:t>Planned:</a:t>
            </a:r>
          </a:p>
          <a:p>
            <a:pPr algn="ctr"/>
            <a:r>
              <a:rPr lang="en-SG" sz="1600" dirty="0"/>
              <a:t>09/11-  </a:t>
            </a:r>
            <a:r>
              <a:rPr lang="en-SG" sz="1600" dirty="0" smtClean="0"/>
              <a:t>22/11</a:t>
            </a:r>
            <a:r>
              <a:rPr lang="en-SG" sz="1600" dirty="0"/>
              <a:t/>
            </a:r>
            <a:br>
              <a:rPr lang="en-SG" sz="1600" dirty="0"/>
            </a:br>
            <a:endParaRPr lang="en-SG" sz="1600" dirty="0"/>
          </a:p>
          <a:p>
            <a:pPr algn="ctr"/>
            <a:r>
              <a:rPr lang="en-SG" sz="1600" b="1" dirty="0">
                <a:solidFill>
                  <a:srgbClr val="FF0000"/>
                </a:solidFill>
              </a:rPr>
              <a:t>Actual: </a:t>
            </a:r>
          </a:p>
          <a:p>
            <a:pPr algn="ctr"/>
            <a:r>
              <a:rPr lang="en-SG" sz="1600" dirty="0">
                <a:solidFill>
                  <a:srgbClr val="FF0000"/>
                </a:solidFill>
              </a:rPr>
              <a:t> </a:t>
            </a:r>
            <a:r>
              <a:rPr lang="en-SG" sz="1600" dirty="0" smtClean="0">
                <a:solidFill>
                  <a:srgbClr val="FF0000"/>
                </a:solidFill>
              </a:rPr>
              <a:t>9/11 </a:t>
            </a:r>
            <a:r>
              <a:rPr lang="en-SG" sz="1600" dirty="0">
                <a:solidFill>
                  <a:srgbClr val="FF0000"/>
                </a:solidFill>
              </a:rPr>
              <a:t>– </a:t>
            </a:r>
            <a:r>
              <a:rPr lang="en-SG" sz="1600" dirty="0" smtClean="0">
                <a:solidFill>
                  <a:srgbClr val="FF0000"/>
                </a:solidFill>
              </a:rPr>
              <a:t>Current </a:t>
            </a:r>
            <a:endParaRPr lang="en-SG" sz="1600" dirty="0">
              <a:solidFill>
                <a:srgbClr val="FF0000"/>
              </a:solidFill>
            </a:endParaRPr>
          </a:p>
        </p:txBody>
      </p:sp>
      <p:sp>
        <p:nvSpPr>
          <p:cNvPr id="14" name="TextBox 13"/>
          <p:cNvSpPr txBox="1"/>
          <p:nvPr/>
        </p:nvSpPr>
        <p:spPr>
          <a:xfrm>
            <a:off x="448100" y="4439038"/>
            <a:ext cx="2172158" cy="2492990"/>
          </a:xfrm>
          <a:prstGeom prst="rect">
            <a:avLst/>
          </a:prstGeom>
          <a:noFill/>
          <a:ln>
            <a:noFill/>
          </a:ln>
        </p:spPr>
        <p:txBody>
          <a:bodyPr wrap="square" rtlCol="0">
            <a:spAutoFit/>
          </a:bodyPr>
          <a:lstStyle/>
          <a:p>
            <a:r>
              <a:rPr lang="en-SG" sz="1400" dirty="0"/>
              <a:t>- Review &amp; Goal Setting</a:t>
            </a:r>
          </a:p>
          <a:p>
            <a:r>
              <a:rPr lang="en-SG" sz="1400" dirty="0"/>
              <a:t>- BLR – Top K Next Places</a:t>
            </a:r>
          </a:p>
          <a:p>
            <a:r>
              <a:rPr lang="en-SG" sz="1400" dirty="0"/>
              <a:t>- Familiarize with JSON</a:t>
            </a:r>
          </a:p>
          <a:p>
            <a:r>
              <a:rPr lang="en-SG" sz="1400" dirty="0"/>
              <a:t>- BLR – Top K Companions </a:t>
            </a:r>
          </a:p>
          <a:p>
            <a:r>
              <a:rPr lang="en-SG" sz="1400" dirty="0"/>
              <a:t>- Integrating JSON</a:t>
            </a:r>
          </a:p>
          <a:p>
            <a:r>
              <a:rPr lang="en-SG" sz="1400" dirty="0"/>
              <a:t>- UI Design</a:t>
            </a:r>
          </a:p>
          <a:p>
            <a:r>
              <a:rPr lang="en-SG" sz="1400" dirty="0"/>
              <a:t>- Testing</a:t>
            </a:r>
          </a:p>
          <a:p>
            <a:r>
              <a:rPr lang="en-SG" sz="1400" dirty="0"/>
              <a:t>- Debug </a:t>
            </a:r>
          </a:p>
          <a:p>
            <a:r>
              <a:rPr lang="en-SG" sz="1400" dirty="0"/>
              <a:t>- Deploy &amp; test</a:t>
            </a:r>
          </a:p>
          <a:p>
            <a:r>
              <a:rPr lang="en-SG" sz="1400" dirty="0"/>
              <a:t>- Debug</a:t>
            </a:r>
          </a:p>
          <a:p>
            <a:pPr algn="ctr"/>
            <a:endParaRPr lang="en-SG" sz="1600" dirty="0"/>
          </a:p>
        </p:txBody>
      </p:sp>
      <p:sp>
        <p:nvSpPr>
          <p:cNvPr id="15" name="TextBox 14"/>
          <p:cNvSpPr txBox="1"/>
          <p:nvPr/>
        </p:nvSpPr>
        <p:spPr>
          <a:xfrm>
            <a:off x="3294071" y="4439038"/>
            <a:ext cx="2555857" cy="2277547"/>
          </a:xfrm>
          <a:prstGeom prst="rect">
            <a:avLst/>
          </a:prstGeom>
          <a:noFill/>
          <a:ln>
            <a:noFill/>
          </a:ln>
        </p:spPr>
        <p:txBody>
          <a:bodyPr wrap="square" rtlCol="0">
            <a:spAutoFit/>
          </a:bodyPr>
          <a:lstStyle/>
          <a:p>
            <a:r>
              <a:rPr lang="en-SG" sz="1400" dirty="0"/>
              <a:t>- Review &amp; Goal Setting</a:t>
            </a:r>
          </a:p>
          <a:p>
            <a:r>
              <a:rPr lang="en-SG" sz="1400" dirty="0"/>
              <a:t>- Automatic Group Identification</a:t>
            </a:r>
          </a:p>
          <a:p>
            <a:r>
              <a:rPr lang="en-SG" sz="1400" dirty="0"/>
              <a:t>- Heatmap</a:t>
            </a:r>
          </a:p>
          <a:p>
            <a:r>
              <a:rPr lang="en-SG" sz="1400" dirty="0"/>
              <a:t>- UI Design</a:t>
            </a:r>
          </a:p>
          <a:p>
            <a:r>
              <a:rPr lang="en-SG" sz="1400" dirty="0"/>
              <a:t>- Testing &amp; Debugging</a:t>
            </a:r>
          </a:p>
          <a:p>
            <a:r>
              <a:rPr lang="en-SG" sz="1400" dirty="0"/>
              <a:t>- Deploy &amp; Test</a:t>
            </a:r>
          </a:p>
          <a:p>
            <a:r>
              <a:rPr lang="en-SG" sz="1400" dirty="0"/>
              <a:t>- Debugging </a:t>
            </a:r>
          </a:p>
          <a:p>
            <a:r>
              <a:rPr lang="en-SG" sz="1400" dirty="0"/>
              <a:t>- Buffer </a:t>
            </a:r>
          </a:p>
          <a:p>
            <a:r>
              <a:rPr lang="en-SG" sz="1400" dirty="0"/>
              <a:t>- UAT deployment</a:t>
            </a:r>
          </a:p>
          <a:p>
            <a:endParaRPr lang="en-SG" sz="1600" dirty="0"/>
          </a:p>
        </p:txBody>
      </p:sp>
      <p:sp>
        <p:nvSpPr>
          <p:cNvPr id="16" name="TextBox 15"/>
          <p:cNvSpPr txBox="1"/>
          <p:nvPr/>
        </p:nvSpPr>
        <p:spPr>
          <a:xfrm>
            <a:off x="6041778" y="4486271"/>
            <a:ext cx="2172158" cy="1600438"/>
          </a:xfrm>
          <a:prstGeom prst="rect">
            <a:avLst/>
          </a:prstGeom>
          <a:noFill/>
          <a:ln>
            <a:noFill/>
          </a:ln>
        </p:spPr>
        <p:txBody>
          <a:bodyPr wrap="square" rtlCol="0">
            <a:spAutoFit/>
          </a:bodyPr>
          <a:lstStyle/>
          <a:p>
            <a:r>
              <a:rPr lang="en-SG" sz="1400" dirty="0"/>
              <a:t>- Review &amp; Goal Setting </a:t>
            </a:r>
            <a:endParaRPr lang="en-SG" sz="1600" dirty="0"/>
          </a:p>
          <a:p>
            <a:r>
              <a:rPr lang="en-SG" sz="1400" dirty="0"/>
              <a:t>- Resolve UAT Issues </a:t>
            </a:r>
          </a:p>
          <a:p>
            <a:r>
              <a:rPr lang="en-SG" sz="1400" dirty="0"/>
              <a:t>- UI Design </a:t>
            </a:r>
          </a:p>
          <a:p>
            <a:r>
              <a:rPr lang="en-SG" sz="1400" dirty="0"/>
              <a:t>- Presentation Preparation </a:t>
            </a:r>
          </a:p>
          <a:p>
            <a:r>
              <a:rPr lang="en-SG" sz="1400" dirty="0"/>
              <a:t>- Documentation</a:t>
            </a:r>
          </a:p>
          <a:p>
            <a:r>
              <a:rPr lang="en-SG" sz="1400" dirty="0"/>
              <a:t>- Buffer</a:t>
            </a:r>
          </a:p>
          <a:p>
            <a:r>
              <a:rPr lang="en-SG" sz="1400" dirty="0"/>
              <a:t>- Final Deployment</a:t>
            </a:r>
          </a:p>
        </p:txBody>
      </p:sp>
      <p:sp>
        <p:nvSpPr>
          <p:cNvPr id="17" name="Oval 16">
            <a:extLst>
              <a:ext uri="{FF2B5EF4-FFF2-40B4-BE49-F238E27FC236}">
                <a16:creationId xmlns:a16="http://schemas.microsoft.com/office/drawing/2014/main" xmlns="" id="{78081101-F2B2-4931-9B35-88D16672E0E0}"/>
              </a:ext>
            </a:extLst>
          </p:cNvPr>
          <p:cNvSpPr/>
          <p:nvPr/>
        </p:nvSpPr>
        <p:spPr>
          <a:xfrm>
            <a:off x="4114438" y="3740044"/>
            <a:ext cx="457561" cy="40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xmlns="" id="{481768F9-72DA-45D5-9F2B-307AF03AD090}"/>
              </a:ext>
            </a:extLst>
          </p:cNvPr>
          <p:cNvSpPr/>
          <p:nvPr/>
        </p:nvSpPr>
        <p:spPr>
          <a:xfrm>
            <a:off x="6572354" y="3740044"/>
            <a:ext cx="457561" cy="409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79209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Drop/add FUNCTIONALITIES </a:t>
            </a:r>
          </a:p>
        </p:txBody>
      </p:sp>
      <p:sp>
        <p:nvSpPr>
          <p:cNvPr id="3" name="Content Placeholder 2"/>
          <p:cNvSpPr>
            <a:spLocks noGrp="1"/>
          </p:cNvSpPr>
          <p:nvPr>
            <p:ph idx="1"/>
          </p:nvPr>
        </p:nvSpPr>
        <p:spPr/>
        <p:txBody>
          <a:bodyPr>
            <a:normAutofit/>
          </a:bodyPr>
          <a:lstStyle/>
          <a:p>
            <a:r>
              <a:rPr lang="en-SG" sz="2400" dirty="0"/>
              <a:t>Did not drop any functionalities </a:t>
            </a:r>
          </a:p>
          <a:p>
            <a:r>
              <a:rPr lang="en-SG" sz="2400" dirty="0"/>
              <a:t>Did not add any additional functionalities </a:t>
            </a:r>
          </a:p>
        </p:txBody>
      </p:sp>
    </p:spTree>
    <p:extLst>
      <p:ext uri="{BB962C8B-B14F-4D97-AF65-F5344CB8AC3E}">
        <p14:creationId xmlns:p14="http://schemas.microsoft.com/office/powerpoint/2010/main" val="1805531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EXTERNAL LIBRARIES used</a:t>
            </a:r>
          </a:p>
        </p:txBody>
      </p:sp>
      <p:sp>
        <p:nvSpPr>
          <p:cNvPr id="3" name="Content Placeholder 2"/>
          <p:cNvSpPr>
            <a:spLocks noGrp="1"/>
          </p:cNvSpPr>
          <p:nvPr>
            <p:ph idx="1"/>
          </p:nvPr>
        </p:nvSpPr>
        <p:spPr/>
        <p:txBody>
          <a:bodyPr>
            <a:noAutofit/>
          </a:bodyPr>
          <a:lstStyle/>
          <a:p>
            <a:r>
              <a:rPr lang="en-SG" sz="2000" dirty="0"/>
              <a:t>Bootstrap Theme SB Admin 2</a:t>
            </a:r>
          </a:p>
          <a:p>
            <a:r>
              <a:rPr lang="en-SG" sz="2000" dirty="0"/>
              <a:t>gson-2.8.2.jar </a:t>
            </a:r>
          </a:p>
          <a:p>
            <a:r>
              <a:rPr lang="en-SG" sz="2000" dirty="0"/>
              <a:t>joda-time-2.9.9.jar</a:t>
            </a:r>
          </a:p>
          <a:p>
            <a:r>
              <a:rPr lang="en-SG" sz="2000" dirty="0"/>
              <a:t>commons-csv-1.5.jar</a:t>
            </a:r>
          </a:p>
          <a:p>
            <a:r>
              <a:rPr lang="en-SG" sz="2000" dirty="0"/>
              <a:t>commons-fileupload-1.2.2.jar</a:t>
            </a:r>
          </a:p>
          <a:p>
            <a:r>
              <a:rPr lang="en-SG" sz="2000" dirty="0"/>
              <a:t>commons-io-2.2.jar</a:t>
            </a:r>
          </a:p>
          <a:p>
            <a:r>
              <a:rPr lang="en-SG" sz="2000" dirty="0"/>
              <a:t>is203-jwt-v2.jar (given in wiki)</a:t>
            </a:r>
          </a:p>
          <a:p>
            <a:r>
              <a:rPr lang="en-SG" sz="2000" dirty="0"/>
              <a:t>json-smart-1.2.jar (given in wiki)</a:t>
            </a:r>
          </a:p>
          <a:p>
            <a:r>
              <a:rPr lang="en-SG" sz="2000" dirty="0"/>
              <a:t>nimbus-jose-jwt-2.26.1.jar (given in wiki)</a:t>
            </a:r>
          </a:p>
          <a:p>
            <a:r>
              <a:rPr lang="en-SG" sz="2000" dirty="0" err="1"/>
              <a:t>UnzipUtility</a:t>
            </a:r>
            <a:r>
              <a:rPr lang="en-SG" sz="2000" dirty="0"/>
              <a:t> class</a:t>
            </a:r>
          </a:p>
        </p:txBody>
      </p:sp>
    </p:spTree>
    <p:extLst>
      <p:ext uri="{BB962C8B-B14F-4D97-AF65-F5344CB8AC3E}">
        <p14:creationId xmlns:p14="http://schemas.microsoft.com/office/powerpoint/2010/main" val="1821728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PROBLEMS FACED WHEN SCHEDULING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5800002"/>
              </p:ext>
            </p:extLst>
          </p:nvPr>
        </p:nvGraphicFramePr>
        <p:xfrm>
          <a:off x="581025" y="2227263"/>
          <a:ext cx="7989888" cy="3845560"/>
        </p:xfrm>
        <a:graphic>
          <a:graphicData uri="http://schemas.openxmlformats.org/drawingml/2006/table">
            <a:tbl>
              <a:tblPr firstRow="1" bandRow="1">
                <a:tableStyleId>{5C22544A-7EE6-4342-B048-85BDC9FD1C3A}</a:tableStyleId>
              </a:tblPr>
              <a:tblGrid>
                <a:gridCol w="625983">
                  <a:extLst>
                    <a:ext uri="{9D8B030D-6E8A-4147-A177-3AD203B41FA5}">
                      <a16:colId xmlns:a16="http://schemas.microsoft.com/office/drawing/2014/main" xmlns="" val="20000"/>
                    </a:ext>
                  </a:extLst>
                </a:gridCol>
                <a:gridCol w="4700609">
                  <a:extLst>
                    <a:ext uri="{9D8B030D-6E8A-4147-A177-3AD203B41FA5}">
                      <a16:colId xmlns:a16="http://schemas.microsoft.com/office/drawing/2014/main" xmlns="" val="20001"/>
                    </a:ext>
                  </a:extLst>
                </a:gridCol>
                <a:gridCol w="2663296">
                  <a:extLst>
                    <a:ext uri="{9D8B030D-6E8A-4147-A177-3AD203B41FA5}">
                      <a16:colId xmlns:a16="http://schemas.microsoft.com/office/drawing/2014/main" xmlns="" val="20002"/>
                    </a:ext>
                  </a:extLst>
                </a:gridCol>
              </a:tblGrid>
              <a:tr h="370840">
                <a:tc>
                  <a:txBody>
                    <a:bodyPr/>
                    <a:lstStyle/>
                    <a:p>
                      <a:pPr algn="ctr"/>
                      <a:r>
                        <a:rPr lang="en-SG" dirty="0"/>
                        <a:t>S/N</a:t>
                      </a:r>
                    </a:p>
                  </a:txBody>
                  <a:tcPr/>
                </a:tc>
                <a:tc>
                  <a:txBody>
                    <a:bodyPr/>
                    <a:lstStyle/>
                    <a:p>
                      <a:pPr algn="ctr"/>
                      <a:r>
                        <a:rPr lang="en-SG" dirty="0"/>
                        <a:t>Problem</a:t>
                      </a:r>
                      <a:r>
                        <a:rPr lang="en-SG" baseline="0" dirty="0"/>
                        <a:t>s faced </a:t>
                      </a:r>
                      <a:endParaRPr lang="en-SG" dirty="0"/>
                    </a:p>
                  </a:txBody>
                  <a:tcPr/>
                </a:tc>
                <a:tc>
                  <a:txBody>
                    <a:bodyPr/>
                    <a:lstStyle/>
                    <a:p>
                      <a:pPr algn="ctr"/>
                      <a:r>
                        <a:rPr lang="en-SG" dirty="0"/>
                        <a:t>How we overcame</a:t>
                      </a:r>
                      <a:r>
                        <a:rPr lang="en-SG" baseline="0" dirty="0"/>
                        <a:t> </a:t>
                      </a:r>
                      <a:endParaRPr lang="en-SG" dirty="0"/>
                    </a:p>
                  </a:txBody>
                  <a:tcPr/>
                </a:tc>
                <a:extLst>
                  <a:ext uri="{0D108BD9-81ED-4DB2-BD59-A6C34878D82A}">
                    <a16:rowId xmlns:a16="http://schemas.microsoft.com/office/drawing/2014/main" xmlns="" val="10000"/>
                  </a:ext>
                </a:extLst>
              </a:tr>
              <a:tr h="370840">
                <a:tc>
                  <a:txBody>
                    <a:bodyPr/>
                    <a:lstStyle/>
                    <a:p>
                      <a:r>
                        <a:rPr lang="en-SG" dirty="0"/>
                        <a:t>1</a:t>
                      </a:r>
                    </a:p>
                  </a:txBody>
                  <a:tcPr/>
                </a:tc>
                <a:tc>
                  <a:txBody>
                    <a:bodyPr/>
                    <a:lstStyle/>
                    <a:p>
                      <a:r>
                        <a:rPr lang="en-SG" dirty="0"/>
                        <a:t>Inconsistent updating of schedule (</a:t>
                      </a:r>
                      <a:r>
                        <a:rPr lang="en-SG" dirty="0" err="1"/>
                        <a:t>E.g</a:t>
                      </a:r>
                      <a:r>
                        <a:rPr lang="en-SG" dirty="0"/>
                        <a:t> forget to update the schedule after a pair programming session.)</a:t>
                      </a:r>
                    </a:p>
                  </a:txBody>
                  <a:tcPr/>
                </a:tc>
                <a:tc>
                  <a:txBody>
                    <a:bodyPr/>
                    <a:lstStyle/>
                    <a:p>
                      <a:r>
                        <a:rPr lang="en-SG" dirty="0"/>
                        <a:t>Remind each other about</a:t>
                      </a:r>
                      <a:r>
                        <a:rPr lang="en-SG" baseline="0" dirty="0"/>
                        <a:t> what we did so we can keep track of the schedule.</a:t>
                      </a:r>
                      <a:br>
                        <a:rPr lang="en-SG" baseline="0" dirty="0"/>
                      </a:br>
                      <a:endParaRPr lang="en-SG" dirty="0"/>
                    </a:p>
                  </a:txBody>
                  <a:tcPr/>
                </a:tc>
                <a:extLst>
                  <a:ext uri="{0D108BD9-81ED-4DB2-BD59-A6C34878D82A}">
                    <a16:rowId xmlns:a16="http://schemas.microsoft.com/office/drawing/2014/main" xmlns="" val="10001"/>
                  </a:ext>
                </a:extLst>
              </a:tr>
              <a:tr h="370840">
                <a:tc>
                  <a:txBody>
                    <a:bodyPr/>
                    <a:lstStyle/>
                    <a:p>
                      <a:r>
                        <a:rPr lang="en-SG" dirty="0"/>
                        <a:t>2</a:t>
                      </a:r>
                    </a:p>
                  </a:txBody>
                  <a:tcPr/>
                </a:tc>
                <a:tc>
                  <a:txBody>
                    <a:bodyPr/>
                    <a:lstStyle/>
                    <a:p>
                      <a:r>
                        <a:rPr lang="en-SG" dirty="0"/>
                        <a:t>Vague schedule being planned out</a:t>
                      </a:r>
                      <a:r>
                        <a:rPr lang="en-SG" baseline="0" dirty="0"/>
                        <a:t>, which results in having more unplanned session.</a:t>
                      </a:r>
                      <a:endParaRPr lang="en-SG" dirty="0"/>
                    </a:p>
                  </a:txBody>
                  <a:tcPr/>
                </a:tc>
                <a:tc>
                  <a:txBody>
                    <a:bodyPr/>
                    <a:lstStyle/>
                    <a:p>
                      <a:r>
                        <a:rPr lang="en-SG" baseline="0" dirty="0"/>
                        <a:t>For subsequent iterations, PM has to break down the task more specifically and be clear about the task planned for the PP session.</a:t>
                      </a:r>
                      <a:br>
                        <a:rPr lang="en-SG" baseline="0" dirty="0"/>
                      </a:br>
                      <a:endParaRPr lang="en-SG" dirty="0"/>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84515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13924" y="3967405"/>
            <a:ext cx="7989752" cy="1095249"/>
          </a:xfrm>
        </p:spPr>
        <p:txBody>
          <a:bodyPr>
            <a:normAutofit/>
          </a:bodyPr>
          <a:lstStyle/>
          <a:p>
            <a:pPr algn="ctr"/>
            <a:r>
              <a:rPr lang="en-SG" sz="2800" dirty="0">
                <a:solidFill>
                  <a:schemeClr val="bg1"/>
                </a:solidFill>
              </a:rPr>
              <a:t>IMPROVEMENTs FROM WEEK 10 progress updates</a:t>
            </a:r>
          </a:p>
        </p:txBody>
      </p:sp>
    </p:spTree>
    <p:extLst>
      <p:ext uri="{BB962C8B-B14F-4D97-AF65-F5344CB8AC3E}">
        <p14:creationId xmlns:p14="http://schemas.microsoft.com/office/powerpoint/2010/main" val="177826126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1100</TotalTime>
  <Words>1427</Words>
  <Application>Microsoft Office PowerPoint</Application>
  <PresentationFormat>On-screen Show (4:3)</PresentationFormat>
  <Paragraphs>456</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Roboto</vt:lpstr>
      <vt:lpstr>Arial</vt:lpstr>
      <vt:lpstr>Calibri</vt:lpstr>
      <vt:lpstr>Gill Sans MT</vt:lpstr>
      <vt:lpstr>Wingdings 2</vt:lpstr>
      <vt:lpstr>Dividend</vt:lpstr>
      <vt:lpstr>G6T3 – Young Tau Foo</vt:lpstr>
      <vt:lpstr>CONTENT</vt:lpstr>
      <vt:lpstr>PowerPoint Presentation</vt:lpstr>
      <vt:lpstr>TIMELINE </vt:lpstr>
      <vt:lpstr>TIMELINE </vt:lpstr>
      <vt:lpstr>Drop/add FUNCTIONALITIES </vt:lpstr>
      <vt:lpstr>EXTERNAL LIBRARIES used</vt:lpstr>
      <vt:lpstr>PROBLEMS FACED WHEN SCHEDULING</vt:lpstr>
      <vt:lpstr>PowerPoint Presentation</vt:lpstr>
      <vt:lpstr>Improvements from week 10 progress updates</vt:lpstr>
      <vt:lpstr>PowerPoint Presentation</vt:lpstr>
      <vt:lpstr>TASK ALLOCATION</vt:lpstr>
      <vt:lpstr>TASK allocation </vt:lpstr>
      <vt:lpstr>WORK BREAKDOWN PER MEMBER Programming (Coding, Debugging, integration)  VS Non Programming (Design, Deployment, Testing)</vt:lpstr>
      <vt:lpstr>Work breakdown per member Programming (Coding, Debugging, integration)  VS Non Programming (Design, Deployment, Testing)</vt:lpstr>
      <vt:lpstr>PROGRAMMING HOURS </vt:lpstr>
      <vt:lpstr>PROGRAMMING HOURS</vt:lpstr>
      <vt:lpstr>PowerPoint Presentation</vt:lpstr>
      <vt:lpstr>TASK METRICS </vt:lpstr>
      <vt:lpstr>Bug metrics </vt:lpstr>
      <vt:lpstr>PowerPoint Presentation</vt:lpstr>
      <vt:lpstr>GIT WAS USED CONSISTENTLY</vt:lpstr>
      <vt:lpstr>GIT WAS USED CORRECTLY</vt:lpstr>
      <vt:lpstr>GIT WAS USED CORRECTLY </vt:lpstr>
      <vt:lpstr>GIT WAS USED evenly</vt:lpstr>
      <vt:lpstr>PowerPoint Presentation</vt:lpstr>
      <vt:lpstr>test score</vt:lpstr>
      <vt:lpstr>PowerPoint Presentation</vt:lpstr>
      <vt:lpstr>Server info</vt:lpstr>
      <vt:lpstr>PowerPoint Presentation</vt:lpstr>
      <vt:lpstr>TAKEAWAYS </vt:lpstr>
      <vt:lpstr>TEAM CONFLICTS OR ISSUES faced</vt:lpstr>
      <vt:lpstr>Interesting facts about  young tau foos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G6T3 – Young Tau Foo</dc:title>
  <dc:creator>Denise LEE Chew Ling</dc:creator>
  <cp:lastModifiedBy>wei kiat poh</cp:lastModifiedBy>
  <cp:revision>149</cp:revision>
  <dcterms:created xsi:type="dcterms:W3CDTF">2017-10-17T09:18:48Z</dcterms:created>
  <dcterms:modified xsi:type="dcterms:W3CDTF">2017-11-19T14:02:16Z</dcterms:modified>
</cp:coreProperties>
</file>